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7" r:id="rId4"/>
    <p:sldId id="278" r:id="rId5"/>
    <p:sldId id="282" r:id="rId6"/>
    <p:sldId id="284" r:id="rId7"/>
    <p:sldId id="285" r:id="rId8"/>
    <p:sldId id="286" r:id="rId9"/>
    <p:sldId id="28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FB7BD"/>
    <a:srgbClr val="F7A797"/>
    <a:srgbClr val="C0E6EA"/>
    <a:srgbClr val="AFDDFF"/>
    <a:srgbClr val="FFE07D"/>
    <a:srgbClr val="FFC000"/>
    <a:srgbClr val="F4836C"/>
    <a:srgbClr val="62C8CE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3580" y="2473733"/>
            <a:ext cx="515715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1748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15801" y="2158305"/>
            <a:ext cx="7912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1. She won an international sports </a:t>
            </a:r>
            <a:r>
              <a:rPr lang="en-GB" sz="2800" dirty="0" smtClean="0"/>
              <a:t>__________.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D20262-FCEE-4FB4-BDFA-C1D304BD390C}"/>
              </a:ext>
            </a:extLst>
          </p:cNvPr>
          <p:cNvSpPr txBox="1"/>
          <p:nvPr/>
        </p:nvSpPr>
        <p:spPr>
          <a:xfrm>
            <a:off x="5766435" y="2258479"/>
            <a:ext cx="18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competition.</a:t>
            </a:r>
          </a:p>
        </p:txBody>
      </p:sp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61317" y="2165239"/>
            <a:ext cx="7442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2</a:t>
            </a:r>
            <a:r>
              <a:rPr lang="en-GB" sz="2800" dirty="0"/>
              <a:t>. He became the world tennis </a:t>
            </a:r>
            <a:r>
              <a:rPr lang="en-GB" sz="2800" dirty="0" smtClean="0"/>
              <a:t>_________when </a:t>
            </a:r>
            <a:r>
              <a:rPr lang="en-GB" sz="2800" dirty="0"/>
              <a:t>he was very young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19160" y="23481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champion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684121"/>
            <a:ext cx="8563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3. "Can you send my </a:t>
            </a:r>
            <a:r>
              <a:rPr lang="en-GB" sz="2800" dirty="0" smtClean="0"/>
              <a:t>   __________  to </a:t>
            </a:r>
            <a:r>
              <a:rPr lang="en-GB" sz="2800" dirty="0"/>
              <a:t>the winner of the contest</a:t>
            </a:r>
            <a:r>
              <a:rPr lang="en-GB" sz="2800" dirty="0" smtClean="0"/>
              <a:t>?“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87741" y="2451193"/>
            <a:ext cx="224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congratulations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20641" y="2215169"/>
            <a:ext cx="8210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4</a:t>
            </a:r>
            <a:r>
              <a:rPr lang="en-GB" sz="2800" dirty="0"/>
              <a:t>. My friend David is very </a:t>
            </a:r>
            <a:r>
              <a:rPr lang="en-GB" sz="2800" dirty="0" smtClean="0"/>
              <a:t>__________.  He </a:t>
            </a:r>
            <a:r>
              <a:rPr lang="en-GB" sz="2800" dirty="0"/>
              <a:t>does exercise every day.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49721" y="2399678"/>
            <a:ext cx="1132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sporty.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048843" y="1673661"/>
            <a:ext cx="7195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862822" y="2458490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marathon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09176" y="2209020"/>
            <a:ext cx="8534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6. He  want to be a footballer, so he  __________playing football every day.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1473" y="239379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practices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745381"/>
            <a:ext cx="8738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1. She won an international sports </a:t>
            </a:r>
            <a:r>
              <a:rPr lang="en-GB" sz="2400" dirty="0" smtClean="0"/>
              <a:t>__________.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2. He became the world tennis </a:t>
            </a:r>
            <a:r>
              <a:rPr lang="en-GB" sz="2400" dirty="0" smtClean="0"/>
              <a:t>_________when </a:t>
            </a:r>
            <a:r>
              <a:rPr lang="en-GB" sz="2400" dirty="0"/>
              <a:t>he was very young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3. </a:t>
            </a:r>
            <a:r>
              <a:rPr lang="en-GB" sz="2400" dirty="0" smtClean="0"/>
              <a:t>“Can </a:t>
            </a:r>
            <a:r>
              <a:rPr lang="en-GB" sz="2400" dirty="0"/>
              <a:t>you send my </a:t>
            </a:r>
            <a:r>
              <a:rPr lang="en-GB" sz="2400" dirty="0" smtClean="0"/>
              <a:t>  __________      to </a:t>
            </a:r>
            <a:r>
              <a:rPr lang="en-GB" sz="2400" dirty="0"/>
              <a:t>the winner of the contest</a:t>
            </a:r>
            <a:r>
              <a:rPr lang="en-GB" sz="2400" dirty="0" smtClean="0"/>
              <a:t>?”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My friend David is very </a:t>
            </a:r>
            <a:r>
              <a:rPr lang="en-GB" sz="2400" dirty="0" smtClean="0"/>
              <a:t>___________ </a:t>
            </a:r>
            <a:r>
              <a:rPr lang="en-GB" sz="2400" dirty="0"/>
              <a:t>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6. He  want to be a footballer, so he  __________ playing football every day.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91" y="4583201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practices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8944" y="4057141"/>
            <a:ext cx="163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marathon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2598" y="3504365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3509" y="2940656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congratulations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6104" y="2404038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champion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7304" y="1836385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347" y="8375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dirty="0" smtClean="0">
                <a:solidFill>
                  <a:srgbClr val="0084B1"/>
                </a:solidFill>
              </a:rPr>
              <a:t>Pronunciation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365" y="606976"/>
            <a:ext cx="40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/e/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/æ/</a:t>
            </a:r>
          </a:p>
        </p:txBody>
      </p:sp>
    </p:spTree>
    <p:extLst>
      <p:ext uri="{BB962C8B-B14F-4D97-AF65-F5344CB8AC3E}">
        <p14:creationId xmlns:p14="http://schemas.microsoft.com/office/powerpoint/2010/main" val="28155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9" y="2852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149148" y="211314"/>
            <a:ext cx="799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/e/ and /æ/.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02245"/>
              </p:ext>
            </p:extLst>
          </p:nvPr>
        </p:nvGraphicFramePr>
        <p:xfrm>
          <a:off x="1675502" y="1514096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/e/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/æ/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xerise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B2_09">
            <a:hlinkClick r:id="" action="ppaction://media"/>
            <a:extLst>
              <a:ext uri="{FF2B5EF4-FFF2-40B4-BE49-F238E27FC236}">
                <a16:creationId xmlns="" xmlns:a16="http://schemas.microsoft.com/office/drawing/2014/main" id="{853187DA-9660-4961-8F54-A9F43796A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2764" y="7986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2318" y="16217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148" y="1615303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cannot take part in this contest.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318" y="22622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110" y="2997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9940" y="2989238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Please get the racket for me.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2318" y="37422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147" y="3733612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play chess every Saturday.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2318" y="45026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7148" y="4502669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grandpa is old, but he’s active.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148" y="2270888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began the match very late.</a:t>
            </a:r>
            <a:endParaRPr lang="en-US" sz="2400" dirty="0"/>
          </a:p>
        </p:txBody>
      </p:sp>
      <p:pic>
        <p:nvPicPr>
          <p:cNvPr id="15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5C39DB84-117B-4A9F-A9FA-F0CB455C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0017" y="597726"/>
            <a:ext cx="487363" cy="487363"/>
          </a:xfrm>
          <a:prstGeom prst="rect">
            <a:avLst/>
          </a:prstGeom>
        </p:spPr>
      </p:pic>
      <p:pic>
        <p:nvPicPr>
          <p:cNvPr id="16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CC7F019D-148C-43FB-9A2F-5DCC5D217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3" end="257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3" y="588130"/>
            <a:ext cx="487363" cy="487363"/>
          </a:xfrm>
          <a:prstGeom prst="rect">
            <a:avLst/>
          </a:prstGeom>
        </p:spPr>
      </p:pic>
      <p:pic>
        <p:nvPicPr>
          <p:cNvPr id="17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DA2A4E5A-DCFD-4BDB-8536-DEB7CB512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800" end="199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3" y="1179257"/>
            <a:ext cx="487363" cy="487363"/>
          </a:xfrm>
          <a:prstGeom prst="rect">
            <a:avLst/>
          </a:prstGeom>
        </p:spPr>
      </p:pic>
      <p:pic>
        <p:nvPicPr>
          <p:cNvPr id="18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4EF2BBE8-EA3E-4C70-882A-840270855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700" end="1383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40" y="1801755"/>
            <a:ext cx="487363" cy="487363"/>
          </a:xfrm>
          <a:prstGeom prst="rect">
            <a:avLst/>
          </a:prstGeom>
        </p:spPr>
      </p:pic>
      <p:pic>
        <p:nvPicPr>
          <p:cNvPr id="19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9AE4CA15-B9D7-4C76-AC5C-FB5996AF32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16" end="8313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9" y="2440813"/>
            <a:ext cx="487363" cy="487363"/>
          </a:xfrm>
          <a:prstGeom prst="rect">
            <a:avLst/>
          </a:prstGeom>
        </p:spPr>
      </p:pic>
      <p:pic>
        <p:nvPicPr>
          <p:cNvPr id="20" name="B2_10">
            <a:hlinkClick r:id="" action="ppaction://media"/>
            <a:extLst>
              <a:ext uri="{FF2B5EF4-FFF2-40B4-BE49-F238E27FC236}">
                <a16:creationId xmlns="" xmlns:a16="http://schemas.microsoft.com/office/drawing/2014/main" id="{68B8BB88-F263-4721-9451-8BD2A811D8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5065" end="1570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8" y="3088943"/>
            <a:ext cx="487363" cy="48736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85317F7-E28D-487D-8A31-787E0FFA3937}"/>
              </a:ext>
            </a:extLst>
          </p:cNvPr>
          <p:cNvSpPr/>
          <p:nvPr/>
        </p:nvSpPr>
        <p:spPr>
          <a:xfrm>
            <a:off x="6743530" y="170201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CDD00698-E6EA-401F-A9D7-757F4AF9387E}"/>
              </a:ext>
            </a:extLst>
          </p:cNvPr>
          <p:cNvSpPr/>
          <p:nvPr/>
        </p:nvSpPr>
        <p:spPr>
          <a:xfrm rot="5400000">
            <a:off x="6803952" y="176678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29DCD5E-ABAB-4843-8003-F0FB9426BFF9}"/>
              </a:ext>
            </a:extLst>
          </p:cNvPr>
          <p:cNvGrpSpPr/>
          <p:nvPr/>
        </p:nvGrpSpPr>
        <p:grpSpPr>
          <a:xfrm rot="5400000">
            <a:off x="6794072" y="175145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4" name="Minus Sign 31">
              <a:extLst>
                <a:ext uri="{FF2B5EF4-FFF2-40B4-BE49-F238E27FC236}">
                  <a16:creationId xmlns="" xmlns:a16="http://schemas.microsoft.com/office/drawing/2014/main" id="{90EA4735-5744-446B-9F6F-A627C0E7C909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Sign 32">
              <a:extLst>
                <a:ext uri="{FF2B5EF4-FFF2-40B4-BE49-F238E27FC236}">
                  <a16:creationId xmlns="" xmlns:a16="http://schemas.microsoft.com/office/drawing/2014/main" id="{A6475B82-6472-43E1-B68D-AA81B6458F2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622E608-A90C-44E8-898F-9EB1F323DBB5}"/>
              </a:ext>
            </a:extLst>
          </p:cNvPr>
          <p:cNvSpPr/>
          <p:nvPr/>
        </p:nvSpPr>
        <p:spPr>
          <a:xfrm>
            <a:off x="5967675" y="2347064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DE16D4C3-E54E-44EC-A834-2B2E4E7F0E86}"/>
              </a:ext>
            </a:extLst>
          </p:cNvPr>
          <p:cNvSpPr/>
          <p:nvPr/>
        </p:nvSpPr>
        <p:spPr>
          <a:xfrm rot="5400000">
            <a:off x="6028097" y="2411834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36A4D05-8A68-45A6-AEC4-95A7778CAD85}"/>
              </a:ext>
            </a:extLst>
          </p:cNvPr>
          <p:cNvGrpSpPr/>
          <p:nvPr/>
        </p:nvGrpSpPr>
        <p:grpSpPr>
          <a:xfrm rot="5400000">
            <a:off x="6018217" y="2396508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9" name="Minus Sign 36">
              <a:extLst>
                <a:ext uri="{FF2B5EF4-FFF2-40B4-BE49-F238E27FC236}">
                  <a16:creationId xmlns="" xmlns:a16="http://schemas.microsoft.com/office/drawing/2014/main" id="{1CADA74C-5B3B-42A6-800C-B21A51E9585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37">
              <a:extLst>
                <a:ext uri="{FF2B5EF4-FFF2-40B4-BE49-F238E27FC236}">
                  <a16:creationId xmlns="" xmlns:a16="http://schemas.microsoft.com/office/drawing/2014/main" id="{40A2BA5E-46F3-463F-B367-7F354D86D41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F05C402-D9E0-416F-A49A-2DAFF645D876}"/>
              </a:ext>
            </a:extLst>
          </p:cNvPr>
          <p:cNvSpPr/>
          <p:nvPr/>
        </p:nvSpPr>
        <p:spPr>
          <a:xfrm>
            <a:off x="5570511" y="3093279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84BA1F78-6CB9-47B7-9C6F-777A9430FDE9}"/>
              </a:ext>
            </a:extLst>
          </p:cNvPr>
          <p:cNvSpPr/>
          <p:nvPr/>
        </p:nvSpPr>
        <p:spPr>
          <a:xfrm rot="5400000">
            <a:off x="5630933" y="3158049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8645675-0197-4BEA-BFFC-9E42EFABFFC6}"/>
              </a:ext>
            </a:extLst>
          </p:cNvPr>
          <p:cNvGrpSpPr/>
          <p:nvPr/>
        </p:nvGrpSpPr>
        <p:grpSpPr>
          <a:xfrm rot="5400000">
            <a:off x="5621053" y="3142723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4" name="Minus Sign 41">
              <a:extLst>
                <a:ext uri="{FF2B5EF4-FFF2-40B4-BE49-F238E27FC236}">
                  <a16:creationId xmlns="" xmlns:a16="http://schemas.microsoft.com/office/drawing/2014/main" id="{38DD3F59-A653-4369-B17D-4DE0279CC15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42">
              <a:extLst>
                <a:ext uri="{FF2B5EF4-FFF2-40B4-BE49-F238E27FC236}">
                  <a16:creationId xmlns="" xmlns:a16="http://schemas.microsoft.com/office/drawing/2014/main" id="{18CFFAC1-D4C0-4CA5-AA4A-ABFD3757912D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504222-F332-4F76-B049-2D1708411DC8}"/>
              </a:ext>
            </a:extLst>
          </p:cNvPr>
          <p:cNvSpPr/>
          <p:nvPr/>
        </p:nvSpPr>
        <p:spPr>
          <a:xfrm>
            <a:off x="5745910" y="37833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640BD901-2B5E-4CED-BAA1-27C63B9D3945}"/>
              </a:ext>
            </a:extLst>
          </p:cNvPr>
          <p:cNvSpPr/>
          <p:nvPr/>
        </p:nvSpPr>
        <p:spPr>
          <a:xfrm rot="5400000">
            <a:off x="5806332" y="38480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85C32EF-9A9E-48DE-975A-4759B578ABA8}"/>
              </a:ext>
            </a:extLst>
          </p:cNvPr>
          <p:cNvGrpSpPr/>
          <p:nvPr/>
        </p:nvGrpSpPr>
        <p:grpSpPr>
          <a:xfrm rot="5400000">
            <a:off x="5796452" y="383275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9" name="Minus Sign 46">
              <a:extLst>
                <a:ext uri="{FF2B5EF4-FFF2-40B4-BE49-F238E27FC236}">
                  <a16:creationId xmlns="" xmlns:a16="http://schemas.microsoft.com/office/drawing/2014/main" id="{C7DC4A56-BA84-488B-BCB4-B029A743A8E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inus Sign 47">
              <a:extLst>
                <a:ext uri="{FF2B5EF4-FFF2-40B4-BE49-F238E27FC236}">
                  <a16:creationId xmlns="" xmlns:a16="http://schemas.microsoft.com/office/drawing/2014/main" id="{88FE3E7E-19CE-41C1-9510-5809A11D3EE4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B76D245C-4D5D-4E4B-A86D-8BF9758EF65E}"/>
              </a:ext>
            </a:extLst>
          </p:cNvPr>
          <p:cNvSpPr/>
          <p:nvPr/>
        </p:nvSpPr>
        <p:spPr>
          <a:xfrm>
            <a:off x="6241502" y="45961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C2FCC94F-07E8-40AA-97F9-1E4749594925}"/>
              </a:ext>
            </a:extLst>
          </p:cNvPr>
          <p:cNvSpPr/>
          <p:nvPr/>
        </p:nvSpPr>
        <p:spPr>
          <a:xfrm rot="5400000">
            <a:off x="6301924" y="46608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911CB0B-4792-4E98-AB3D-D475C558D9B1}"/>
              </a:ext>
            </a:extLst>
          </p:cNvPr>
          <p:cNvGrpSpPr/>
          <p:nvPr/>
        </p:nvGrpSpPr>
        <p:grpSpPr>
          <a:xfrm rot="5400000">
            <a:off x="6292044" y="464555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4" name="Minus Sign 51">
              <a:extLst>
                <a:ext uri="{FF2B5EF4-FFF2-40B4-BE49-F238E27FC236}">
                  <a16:creationId xmlns="" xmlns:a16="http://schemas.microsoft.com/office/drawing/2014/main" id="{1E80DFE1-AFF1-46C8-8BD9-2C670F1FB81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Sign 52">
              <a:extLst>
                <a:ext uri="{FF2B5EF4-FFF2-40B4-BE49-F238E27FC236}">
                  <a16:creationId xmlns="" xmlns:a16="http://schemas.microsoft.com/office/drawing/2014/main" id="{4DB382A2-405E-4906-924F-E0E4A5CD62F5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EE11A37-A509-46A2-A010-D6F91E6DB519}"/>
              </a:ext>
            </a:extLst>
          </p:cNvPr>
          <p:cNvCxnSpPr/>
          <p:nvPr/>
        </p:nvCxnSpPr>
        <p:spPr>
          <a:xfrm>
            <a:off x="4512490" y="4149097"/>
            <a:ext cx="1097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2283CDA3-DF74-41FE-AAB0-D4A25FF4640F}"/>
              </a:ext>
            </a:extLst>
          </p:cNvPr>
          <p:cNvCxnSpPr/>
          <p:nvPr/>
        </p:nvCxnSpPr>
        <p:spPr>
          <a:xfrm>
            <a:off x="5524236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E7F45C68-49F3-469F-B11A-39582EBD10F5}"/>
              </a:ext>
            </a:extLst>
          </p:cNvPr>
          <p:cNvCxnSpPr/>
          <p:nvPr/>
        </p:nvCxnSpPr>
        <p:spPr>
          <a:xfrm>
            <a:off x="3889851" y="2708751"/>
            <a:ext cx="7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E897016D-93AF-4330-9C63-4E5F11C756E6}"/>
              </a:ext>
            </a:extLst>
          </p:cNvPr>
          <p:cNvCxnSpPr/>
          <p:nvPr/>
        </p:nvCxnSpPr>
        <p:spPr>
          <a:xfrm>
            <a:off x="4747091" y="2698516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A2DD45D2-DDCE-4055-95B9-7471E5251A01}"/>
              </a:ext>
            </a:extLst>
          </p:cNvPr>
          <p:cNvCxnSpPr/>
          <p:nvPr/>
        </p:nvCxnSpPr>
        <p:spPr>
          <a:xfrm>
            <a:off x="2710472" y="3416700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28D2D47C-3B9F-49DA-8D35-20F452B31B50}"/>
              </a:ext>
            </a:extLst>
          </p:cNvPr>
          <p:cNvCxnSpPr/>
          <p:nvPr/>
        </p:nvCxnSpPr>
        <p:spPr>
          <a:xfrm>
            <a:off x="3717239" y="3404723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F58CB09-CB59-49CE-9EF1-BCEAD39C056E}"/>
              </a:ext>
            </a:extLst>
          </p:cNvPr>
          <p:cNvCxnSpPr/>
          <p:nvPr/>
        </p:nvCxnSpPr>
        <p:spPr>
          <a:xfrm>
            <a:off x="2960255" y="4139861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D6480783-6CF6-44FC-AB24-1BDF2A7E17B3}"/>
              </a:ext>
            </a:extLst>
          </p:cNvPr>
          <p:cNvCxnSpPr/>
          <p:nvPr/>
        </p:nvCxnSpPr>
        <p:spPr>
          <a:xfrm>
            <a:off x="3762959" y="4143655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78E67C79-17B6-4599-935C-FE4B2CCD08E6}"/>
              </a:ext>
            </a:extLst>
          </p:cNvPr>
          <p:cNvCxnSpPr/>
          <p:nvPr/>
        </p:nvCxnSpPr>
        <p:spPr>
          <a:xfrm>
            <a:off x="2408444" y="4936626"/>
            <a:ext cx="1005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4F37252C-C9A8-45A2-AF00-C5A533F5B49D}"/>
              </a:ext>
            </a:extLst>
          </p:cNvPr>
          <p:cNvCxnSpPr/>
          <p:nvPr/>
        </p:nvCxnSpPr>
        <p:spPr>
          <a:xfrm>
            <a:off x="5346745" y="4915149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A46369D1-998D-45FD-A1A1-0D51DC3A71B5}"/>
              </a:ext>
            </a:extLst>
          </p:cNvPr>
          <p:cNvCxnSpPr/>
          <p:nvPr/>
        </p:nvCxnSpPr>
        <p:spPr>
          <a:xfrm>
            <a:off x="2594495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3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57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5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70"/>
                            </p:stCondLst>
                            <p:childTnLst>
                              <p:par>
                                <p:cTn id="1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4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78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54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72"/>
                            </p:stCondLst>
                            <p:childTnLst>
                              <p:par>
                                <p:cTn id="1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8354" y="103031"/>
            <a:ext cx="238259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* WARM - UP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558339" y="2021979"/>
            <a:ext cx="2021984" cy="1442438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SPORTS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613042" y="2174379"/>
            <a:ext cx="2021984" cy="1290038"/>
          </a:xfrm>
          <a:prstGeom prst="cloud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GAMES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70463" y="1803038"/>
            <a:ext cx="244699" cy="37134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44745" y="1760246"/>
            <a:ext cx="375633" cy="414133"/>
          </a:xfrm>
          <a:prstGeom prst="straightConnector1">
            <a:avLst/>
          </a:prstGeom>
          <a:ln w="28575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8339" y="1341373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football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562" y="1356670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chess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639" y="4078087"/>
            <a:ext cx="7679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Sports: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volleyball, tennis, badminton, running</a:t>
            </a:r>
            <a:r>
              <a:rPr lang="en-US" sz="2400" b="1" dirty="0">
                <a:solidFill>
                  <a:srgbClr val="0070C0"/>
                </a:solidFill>
              </a:rPr>
              <a:t>, cycling, mountain climbing, ...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Games: </a:t>
            </a:r>
            <a:r>
              <a:rPr lang="en-US" sz="2400" b="1" dirty="0">
                <a:solidFill>
                  <a:srgbClr val="0070C0"/>
                </a:solidFill>
              </a:rPr>
              <a:t>chess,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card games, computer games, </a:t>
            </a:r>
            <a:r>
              <a:rPr lang="en-US" sz="2400" b="1" dirty="0" smtClean="0">
                <a:solidFill>
                  <a:srgbClr val="0070C0"/>
                </a:solidFill>
              </a:rPr>
              <a:t>play marble, skipping, …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38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066800" y="2579349"/>
            <a:ext cx="73152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Learn new words by heart.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A CLOSER LOOK </a:t>
            </a:r>
            <a:r>
              <a:rPr lang="en-US" altLang="vi-VN" sz="4000" dirty="0" smtClean="0">
                <a:latin typeface="Calibri" pitchFamily="34" charset="0"/>
              </a:rPr>
              <a:t>2.</a:t>
            </a:r>
            <a:endParaRPr lang="en-US" altLang="vi-VN" sz="40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7944" y="427153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 homework</a:t>
            </a:r>
          </a:p>
        </p:txBody>
      </p:sp>
    </p:spTree>
    <p:extLst>
      <p:ext uri="{BB962C8B-B14F-4D97-AF65-F5344CB8AC3E}">
        <p14:creationId xmlns:p14="http://schemas.microsoft.com/office/powerpoint/2010/main" val="2130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3151" y="1828801"/>
            <a:ext cx="6848475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4162425" cy="1047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51569752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1220321" y="269328"/>
            <a:ext cx="686482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70438" y="2362200"/>
            <a:ext cx="4403125" cy="820491"/>
            <a:chOff x="2321677" y="1811975"/>
            <a:chExt cx="4403125" cy="8204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537362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865" y="153417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5333" y="946114"/>
            <a:ext cx="48722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LESSON 2:  A CLOSER LOOK 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24" y="139206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* Vocabulary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225" y="4121528"/>
            <a:ext cx="317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congratulations (n</a:t>
            </a:r>
            <a:r>
              <a:rPr lang="en-US" sz="2400" b="1" dirty="0" smtClean="0">
                <a:solidFill>
                  <a:schemeClr val="bg1"/>
                </a:solidFill>
              </a:rPr>
              <a:t>):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5761549" y="1572422"/>
            <a:ext cx="1834199" cy="2033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830" y="1955047"/>
            <a:ext cx="171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racket (n):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1442" y="1948977"/>
            <a:ext cx="176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vợt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cầu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lông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349" y="2398420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kính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bơi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err="1">
                <a:solidFill>
                  <a:prstClr val="white"/>
                </a:solidFill>
              </a:rPr>
              <a:t>kính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bảo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hộ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588" y="2399676"/>
            <a:ext cx="18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goggles (n):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63153" y="2808569"/>
            <a:ext cx="3085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thi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tranh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tài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546" y="2822704"/>
            <a:ext cx="248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competition (n):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97948" y="3211047"/>
            <a:ext cx="401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err="1">
                <a:solidFill>
                  <a:prstClr val="white"/>
                </a:solidFill>
              </a:rPr>
              <a:t>người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vô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địch</a:t>
            </a:r>
            <a:r>
              <a:rPr lang="en-GB" sz="2400" b="1" dirty="0">
                <a:solidFill>
                  <a:prstClr val="white"/>
                </a:solidFill>
              </a:rPr>
              <a:t>, </a:t>
            </a:r>
            <a:r>
              <a:rPr lang="en-GB" sz="2400" b="1" dirty="0" err="1">
                <a:solidFill>
                  <a:prstClr val="white"/>
                </a:solidFill>
              </a:rPr>
              <a:t>nhà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quán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quân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467" y="3223926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champion (n) </a:t>
            </a:r>
            <a:r>
              <a:rPr lang="en-GB" sz="2400" b="1" dirty="0">
                <a:solidFill>
                  <a:prstClr val="white"/>
                </a:solidFill>
              </a:rPr>
              <a:t>['</a:t>
            </a:r>
            <a:r>
              <a:rPr lang="en-GB" sz="2400" b="1" dirty="0" err="1">
                <a:solidFill>
                  <a:prstClr val="white"/>
                </a:solidFill>
              </a:rPr>
              <a:t>t∫æmpjən</a:t>
            </a:r>
            <a:r>
              <a:rPr lang="en-GB" sz="2400" b="1" dirty="0">
                <a:solidFill>
                  <a:prstClr val="white"/>
                </a:solidFill>
              </a:rPr>
              <a:t>]: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89420" y="3631255"/>
            <a:ext cx="538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chạy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đua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maratông</a:t>
            </a:r>
            <a:r>
              <a:rPr lang="en-US" sz="2400" b="1" dirty="0">
                <a:solidFill>
                  <a:prstClr val="white"/>
                </a:solidFill>
              </a:rPr>
              <a:t> ( </a:t>
            </a:r>
            <a:r>
              <a:rPr lang="en-US" sz="2400" b="1" i="1" dirty="0" err="1">
                <a:solidFill>
                  <a:prstClr val="white"/>
                </a:solidFill>
              </a:rPr>
              <a:t>đường</a:t>
            </a:r>
            <a:r>
              <a:rPr lang="en-US" sz="2400" b="1" i="1" dirty="0">
                <a:solidFill>
                  <a:prstClr val="white"/>
                </a:solidFill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</a:rPr>
              <a:t>dài</a:t>
            </a:r>
            <a:r>
              <a:rPr lang="en-US" sz="2400" b="1" i="1" dirty="0">
                <a:solidFill>
                  <a:prstClr val="white"/>
                </a:solidFill>
              </a:rPr>
              <a:t>)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665" y="3646954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marathon (n):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74795" y="4108649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20" y="1516262"/>
            <a:ext cx="2546152" cy="18009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33" y="3631255"/>
            <a:ext cx="1880315" cy="20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34" y="1388301"/>
            <a:ext cx="3155324" cy="20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0" y="1585745"/>
            <a:ext cx="2857500" cy="20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44" y="3699297"/>
            <a:ext cx="2857500" cy="19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Người với khát khao thay đổi thói quen luyện tập thể thao của người Việt -  Sài Gòn Tiếp Th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05" y="1705291"/>
            <a:ext cx="2906381" cy="21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703121" y="1384787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Black" pitchFamily="34" charset="0"/>
              </a:rPr>
              <a:t>racket 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679769" y="4966378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competition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congratulations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champion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188720" y="4571007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goggles 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358851" y="3051528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/>
              <a:t>marathon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3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7" y="42106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60616" y="136638"/>
            <a:ext cx="7023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3601" y="909128"/>
            <a:ext cx="5796799" cy="10702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6890" y="1018633"/>
            <a:ext cx="10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1787" y="1023797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7121" y="1207348"/>
            <a:ext cx="19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sports shoes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670" y="1471122"/>
            <a:ext cx="9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1960" y="1471122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goggles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6" y="2175269"/>
            <a:ext cx="2221862" cy="1483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3" y="2280540"/>
            <a:ext cx="2003373" cy="1335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82" y="2067287"/>
            <a:ext cx="2210182" cy="14794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2347A6E-4599-4078-ADD7-7E43A592A7FE}"/>
              </a:ext>
            </a:extLst>
          </p:cNvPr>
          <p:cNvGrpSpPr/>
          <p:nvPr/>
        </p:nvGrpSpPr>
        <p:grpSpPr>
          <a:xfrm>
            <a:off x="580031" y="3546701"/>
            <a:ext cx="1493887" cy="461665"/>
            <a:chOff x="580031" y="3842918"/>
            <a:chExt cx="1493887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80031" y="3842918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76638" y="4228509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676604" y="3546699"/>
            <a:ext cx="1493887" cy="461665"/>
            <a:chOff x="1685581" y="5618602"/>
            <a:chExt cx="1493887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1F1030B-5206-4DC9-BFFD-00661EFD863A}"/>
              </a:ext>
            </a:extLst>
          </p:cNvPr>
          <p:cNvGrpSpPr/>
          <p:nvPr/>
        </p:nvGrpSpPr>
        <p:grpSpPr>
          <a:xfrm>
            <a:off x="6773177" y="3546698"/>
            <a:ext cx="1455250" cy="461665"/>
            <a:chOff x="6773177" y="3842915"/>
            <a:chExt cx="145525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6773177" y="3842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131147" y="4228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2048299" y="4236087"/>
            <a:ext cx="1177719" cy="17718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7" y="4448482"/>
            <a:ext cx="2365844" cy="15669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2BAA3AC-63EA-43CE-AEF4-86E290774F24}"/>
              </a:ext>
            </a:extLst>
          </p:cNvPr>
          <p:cNvGrpSpPr/>
          <p:nvPr/>
        </p:nvGrpSpPr>
        <p:grpSpPr>
          <a:xfrm>
            <a:off x="2024379" y="5946305"/>
            <a:ext cx="1493887" cy="461665"/>
            <a:chOff x="2024379" y="6306917"/>
            <a:chExt cx="149388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2024379" y="6306917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420986" y="6692508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232AB3A-452B-4C4F-837D-392A0382058C}"/>
              </a:ext>
            </a:extLst>
          </p:cNvPr>
          <p:cNvGrpSpPr/>
          <p:nvPr/>
        </p:nvGrpSpPr>
        <p:grpSpPr>
          <a:xfrm>
            <a:off x="5120952" y="5946303"/>
            <a:ext cx="1493887" cy="461665"/>
            <a:chOff x="5120952" y="6306915"/>
            <a:chExt cx="1493887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5120952" y="6306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517559" y="6692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12EA2B2-73A7-4519-8082-5E6B670AFB36}"/>
              </a:ext>
            </a:extLst>
          </p:cNvPr>
          <p:cNvSpPr txBox="1"/>
          <p:nvPr/>
        </p:nvSpPr>
        <p:spPr>
          <a:xfrm>
            <a:off x="573671" y="3546698"/>
            <a:ext cx="10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ball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77710D2-C100-450A-BF3F-0E9853DC67E7}"/>
              </a:ext>
            </a:extLst>
          </p:cNvPr>
          <p:cNvSpPr txBox="1"/>
          <p:nvPr/>
        </p:nvSpPr>
        <p:spPr>
          <a:xfrm>
            <a:off x="3667399" y="3543246"/>
            <a:ext cx="22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sports shoes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905BDBE-28A1-4EC9-A14C-A54557C36651}"/>
              </a:ext>
            </a:extLst>
          </p:cNvPr>
          <p:cNvSpPr txBox="1"/>
          <p:nvPr/>
        </p:nvSpPr>
        <p:spPr>
          <a:xfrm>
            <a:off x="6788260" y="3548606"/>
            <a:ext cx="10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boat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421F379-2966-4C0A-B14A-5A7B4EFDB8EA}"/>
              </a:ext>
            </a:extLst>
          </p:cNvPr>
          <p:cNvSpPr txBox="1"/>
          <p:nvPr/>
        </p:nvSpPr>
        <p:spPr>
          <a:xfrm>
            <a:off x="5135893" y="5942850"/>
            <a:ext cx="144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goggles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9269818-A205-4F80-ACF2-791FBC3474EB}"/>
              </a:ext>
            </a:extLst>
          </p:cNvPr>
          <p:cNvSpPr txBox="1"/>
          <p:nvPr/>
        </p:nvSpPr>
        <p:spPr>
          <a:xfrm>
            <a:off x="2030769" y="5946303"/>
            <a:ext cx="127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racket</a:t>
            </a:r>
          </a:p>
        </p:txBody>
      </p:sp>
    </p:spTree>
    <p:extLst>
      <p:ext uri="{BB962C8B-B14F-4D97-AF65-F5344CB8AC3E}">
        <p14:creationId xmlns:p14="http://schemas.microsoft.com/office/powerpoint/2010/main" val="22731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9714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" y="119406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110648" y="119406"/>
            <a:ext cx="790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696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264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68444" y="1811412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63380" y="2716326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63379" y="3543966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63380" y="4448880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63379" y="5276520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63379" y="18849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8210" y="1890661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bicycle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3379" y="27538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8210" y="2720855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ball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4809" y="364674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9640" y="3652418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74809" y="45155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9640" y="4482612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74809" y="5385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9640" y="5390702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AFB18AF-5042-4B84-B81A-1C0920DA5BE0}"/>
              </a:ext>
            </a:extLst>
          </p:cNvPr>
          <p:cNvGrpSpPr/>
          <p:nvPr/>
        </p:nvGrpSpPr>
        <p:grpSpPr>
          <a:xfrm>
            <a:off x="5529129" y="1811412"/>
            <a:ext cx="2024413" cy="572144"/>
            <a:chOff x="5304124" y="1965960"/>
            <a:chExt cx="2024413" cy="537210"/>
          </a:xfrm>
          <a:solidFill>
            <a:srgbClr val="C0E6EA"/>
          </a:solidFill>
        </p:grpSpPr>
        <p:sp>
          <p:nvSpPr>
            <p:cNvPr id="25" name="Rounded Rectangle 24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31040" y="2006572"/>
              <a:ext cx="126952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boating</a:t>
              </a:r>
              <a:endParaRPr lang="en-US" sz="24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B0C32F7-CC41-428B-99A3-A3295B333F19}"/>
              </a:ext>
            </a:extLst>
          </p:cNvPr>
          <p:cNvGrpSpPr/>
          <p:nvPr/>
        </p:nvGrpSpPr>
        <p:grpSpPr>
          <a:xfrm>
            <a:off x="5524065" y="2677689"/>
            <a:ext cx="2024413" cy="572144"/>
            <a:chOff x="5299060" y="2832237"/>
            <a:chExt cx="2024413" cy="537210"/>
          </a:xfrm>
          <a:solidFill>
            <a:srgbClr val="C0E6EA"/>
          </a:solidFill>
        </p:grpSpPr>
        <p:sp>
          <p:nvSpPr>
            <p:cNvPr id="29" name="Rounded Rectangle 2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B16D393-66DE-4417-BA80-400B74634EDC}"/>
              </a:ext>
            </a:extLst>
          </p:cNvPr>
          <p:cNvGrpSpPr/>
          <p:nvPr/>
        </p:nvGrpSpPr>
        <p:grpSpPr>
          <a:xfrm>
            <a:off x="5524064" y="3543966"/>
            <a:ext cx="2024413" cy="572144"/>
            <a:chOff x="5299059" y="3698514"/>
            <a:chExt cx="2024413" cy="537210"/>
          </a:xfrm>
          <a:solidFill>
            <a:srgbClr val="C0E6EA"/>
          </a:solidFill>
        </p:grpSpPr>
        <p:sp>
          <p:nvSpPr>
            <p:cNvPr id="33" name="Rounded Rectangle 32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639" y="3724943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2470" y="3730621"/>
              <a:ext cx="148100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B324FD-D290-4DC8-BB05-F6491CA9F0DA}"/>
              </a:ext>
            </a:extLst>
          </p:cNvPr>
          <p:cNvGrpSpPr/>
          <p:nvPr/>
        </p:nvGrpSpPr>
        <p:grpSpPr>
          <a:xfrm>
            <a:off x="5524065" y="4410243"/>
            <a:ext cx="2024413" cy="572144"/>
            <a:chOff x="5299060" y="4564791"/>
            <a:chExt cx="2024413" cy="537210"/>
          </a:xfrm>
          <a:solidFill>
            <a:srgbClr val="C0E6EA"/>
          </a:solidFill>
        </p:grpSpPr>
        <p:sp>
          <p:nvSpPr>
            <p:cNvPr id="37" name="Rounded Rectangle 36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7639" y="4603201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38773" y="4608879"/>
              <a:ext cx="15495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C0C9D90-3CE2-4E92-A277-436444F328C3}"/>
              </a:ext>
            </a:extLst>
          </p:cNvPr>
          <p:cNvGrpSpPr/>
          <p:nvPr/>
        </p:nvGrpSpPr>
        <p:grpSpPr>
          <a:xfrm>
            <a:off x="5524064" y="5276520"/>
            <a:ext cx="2024413" cy="572144"/>
            <a:chOff x="5299059" y="5431068"/>
            <a:chExt cx="2024413" cy="537210"/>
          </a:xfrm>
          <a:solidFill>
            <a:srgbClr val="C0E6EA"/>
          </a:solidFill>
        </p:grpSpPr>
        <p:sp>
          <p:nvSpPr>
            <p:cNvPr id="41" name="Rounded Rectangle 40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7639" y="5463227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5051" y="5468905"/>
              <a:ext cx="154958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  <p:cxnSp>
        <p:nvCxnSpPr>
          <p:cNvPr id="44" name="Straight Arrow Connector 43"/>
          <p:cNvCxnSpPr>
            <a:endCxn id="33" idx="1"/>
          </p:cNvCxnSpPr>
          <p:nvPr/>
        </p:nvCxnSpPr>
        <p:spPr>
          <a:xfrm>
            <a:off x="3792857" y="2215165"/>
            <a:ext cx="1731207" cy="1614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87792" y="2946294"/>
            <a:ext cx="1731207" cy="16148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3"/>
          </p:cNvCxnSpPr>
          <p:nvPr/>
        </p:nvCxnSpPr>
        <p:spPr>
          <a:xfrm flipV="1">
            <a:off x="3787792" y="2147306"/>
            <a:ext cx="1736273" cy="16652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782726" y="3006837"/>
            <a:ext cx="1736273" cy="16652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3"/>
            <a:endCxn id="41" idx="1"/>
          </p:cNvCxnSpPr>
          <p:nvPr/>
        </p:nvCxnSpPr>
        <p:spPr>
          <a:xfrm>
            <a:off x="3787792" y="5545125"/>
            <a:ext cx="1736272" cy="1746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745381"/>
            <a:ext cx="8738315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1. She won an international sports </a:t>
            </a:r>
            <a:r>
              <a:rPr lang="en-GB" sz="2400" dirty="0" smtClean="0"/>
              <a:t>__________.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2. He became the world tennis </a:t>
            </a:r>
            <a:r>
              <a:rPr lang="en-GB" sz="2400" dirty="0" smtClean="0"/>
              <a:t>_________when </a:t>
            </a:r>
            <a:r>
              <a:rPr lang="en-GB" sz="2400" dirty="0"/>
              <a:t>he was very young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3. "Can you send my __________ to the winner of the contest</a:t>
            </a:r>
            <a:r>
              <a:rPr lang="en-GB" sz="2400" dirty="0" smtClean="0"/>
              <a:t>?“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My friend David is very </a:t>
            </a:r>
            <a:r>
              <a:rPr lang="en-GB" sz="2400" dirty="0" smtClean="0"/>
              <a:t>___________ </a:t>
            </a:r>
            <a:r>
              <a:rPr lang="en-GB" sz="2400" dirty="0"/>
              <a:t>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6. He  want to be a footballer, so he  __________ playing football every day.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9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75431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645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8" name="Isosceles Triangle 17"/>
          <p:cNvSpPr/>
          <p:nvPr/>
        </p:nvSpPr>
        <p:spPr>
          <a:xfrm rot="5400000">
            <a:off x="769829" y="3194508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796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0" name="Oval 19"/>
          <p:cNvSpPr/>
          <p:nvPr/>
        </p:nvSpPr>
        <p:spPr>
          <a:xfrm>
            <a:off x="2511915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1" name="Heptagon 20">
            <a:hlinkClick r:id="rId4" action="ppaction://hlinksldjump"/>
          </p:cNvPr>
          <p:cNvSpPr/>
          <p:nvPr/>
        </p:nvSpPr>
        <p:spPr>
          <a:xfrm>
            <a:off x="6307455" y="3303905"/>
            <a:ext cx="883356" cy="634365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Heptagon 21">
            <a:hlinkClick r:id="rId5" action="ppaction://hlinksldjump"/>
          </p:cNvPr>
          <p:cNvSpPr/>
          <p:nvPr/>
        </p:nvSpPr>
        <p:spPr>
          <a:xfrm>
            <a:off x="6307455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7219316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7219316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6248400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7219316" y="3201671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ight Arrow 27">
            <a:hlinkClick r:id="rId10" action="ppaction://hlinksldjump"/>
          </p:cNvPr>
          <p:cNvSpPr/>
          <p:nvPr/>
        </p:nvSpPr>
        <p:spPr>
          <a:xfrm>
            <a:off x="6524819" y="6697014"/>
            <a:ext cx="606937" cy="3219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771</Words>
  <Application>Microsoft Office PowerPoint</Application>
  <PresentationFormat>On-screen Show (4:3)</PresentationFormat>
  <Paragraphs>209</Paragraphs>
  <Slides>21</Slides>
  <Notes>0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95</cp:revision>
  <dcterms:created xsi:type="dcterms:W3CDTF">2020-12-09T02:04:09Z</dcterms:created>
  <dcterms:modified xsi:type="dcterms:W3CDTF">2021-11-14T07:21:53Z</dcterms:modified>
</cp:coreProperties>
</file>