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1" r:id="rId2"/>
    <p:sldId id="256" r:id="rId3"/>
    <p:sldId id="275" r:id="rId4"/>
    <p:sldId id="302" r:id="rId5"/>
    <p:sldId id="350" r:id="rId6"/>
    <p:sldId id="279" r:id="rId7"/>
    <p:sldId id="351" r:id="rId8"/>
    <p:sldId id="360" r:id="rId9"/>
    <p:sldId id="361" r:id="rId10"/>
    <p:sldId id="363" r:id="rId11"/>
    <p:sldId id="362" r:id="rId12"/>
    <p:sldId id="358" r:id="rId13"/>
    <p:sldId id="276" r:id="rId14"/>
    <p:sldId id="353" r:id="rId15"/>
    <p:sldId id="354" r:id="rId16"/>
    <p:sldId id="335" r:id="rId17"/>
    <p:sldId id="326" r:id="rId18"/>
    <p:sldId id="355" r:id="rId19"/>
    <p:sldId id="356" r:id="rId20"/>
    <p:sldId id="332" r:id="rId21"/>
    <p:sldId id="313" r:id="rId22"/>
    <p:sldId id="359" r:id="rId23"/>
    <p:sldId id="314" r:id="rId24"/>
    <p:sldId id="330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FB7BD"/>
    <a:srgbClr val="048DA4"/>
    <a:srgbClr val="00A9A5"/>
    <a:srgbClr val="FFDAAB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5F006-5926-49B1-A9B1-3E2CEC4571CF}" v="299" dt="2022-01-12T08:58:42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>
        <p:scale>
          <a:sx n="77" d="100"/>
          <a:sy n="77" d="100"/>
        </p:scale>
        <p:origin x="-62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7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90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75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2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9CD6C2C4-3AA5-4D20-9156-4044BF9F6839}"/>
              </a:ext>
            </a:extLst>
          </p:cNvPr>
          <p:cNvSpPr txBox="1"/>
          <p:nvPr/>
        </p:nvSpPr>
        <p:spPr>
          <a:xfrm>
            <a:off x="610303" y="1407429"/>
            <a:ext cx="5485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PRESENT CONTINUOUS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37CEE8B7-B562-4C84-A194-83BF57DDF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361" y="2888166"/>
            <a:ext cx="3523408" cy="275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3952" y="2036747"/>
            <a:ext cx="3239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2. </a:t>
            </a:r>
            <a:r>
              <a:rPr lang="en-US" sz="2800" b="1" dirty="0" smtClean="0"/>
              <a:t>USE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0303" y="3112854"/>
            <a:ext cx="75894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</a:t>
            </a:r>
            <a:r>
              <a:rPr lang="vi-VN" sz="2400" dirty="0"/>
              <a:t> </a:t>
            </a:r>
            <a:r>
              <a:rPr lang="en-US" sz="2400" b="1" dirty="0"/>
              <a:t>3 </a:t>
            </a:r>
            <a:r>
              <a:rPr lang="vi-VN" sz="2400" dirty="0" smtClean="0"/>
              <a:t>: </a:t>
            </a:r>
            <a:r>
              <a:rPr lang="vi-VN" sz="2400" dirty="0" smtClean="0"/>
              <a:t>Dan’s always coming up with the crazy ideas. </a:t>
            </a:r>
            <a:r>
              <a:rPr lang="vi-VN" sz="2400" dirty="0" smtClean="0"/>
              <a:t>The </a:t>
            </a:r>
            <a:r>
              <a:rPr lang="vi-VN" sz="2400" dirty="0"/>
              <a:t>students </a:t>
            </a:r>
            <a:r>
              <a:rPr lang="vi-VN" sz="2400" b="1" dirty="0"/>
              <a:t>are doing</a:t>
            </a:r>
            <a:r>
              <a:rPr lang="vi-VN" sz="2400" dirty="0"/>
              <a:t> a project in the classroom </a:t>
            </a:r>
            <a:r>
              <a:rPr lang="vi-VN" sz="2400" dirty="0" smtClean="0"/>
              <a:t>now</a:t>
            </a:r>
            <a:r>
              <a:rPr lang="vi-VN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=&gt; Annoying or amusing habits – usually with “always” </a:t>
            </a:r>
            <a:r>
              <a:rPr lang="en-US" sz="2400" i="1" dirty="0" smtClean="0"/>
              <a:t>(</a:t>
            </a:r>
            <a:r>
              <a:rPr lang="vi-VN" sz="2400" i="1" dirty="0"/>
              <a:t>một </a:t>
            </a:r>
            <a:r>
              <a:rPr lang="vi-VN" sz="2400" i="1" dirty="0" smtClean="0"/>
              <a:t>thói quen khiến người khác thấy khó chịu hoặc hài hước .</a:t>
            </a:r>
            <a:r>
              <a:rPr lang="en-US" sz="2400" i="1" dirty="0" smtClean="0"/>
              <a:t>)</a:t>
            </a:r>
            <a:endParaRPr lang="vi-VN" sz="2400" i="1" dirty="0"/>
          </a:p>
        </p:txBody>
      </p:sp>
    </p:spTree>
    <p:extLst>
      <p:ext uri="{BB962C8B-B14F-4D97-AF65-F5344CB8AC3E}">
        <p14:creationId xmlns:p14="http://schemas.microsoft.com/office/powerpoint/2010/main" val="226658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9CD6C2C4-3AA5-4D20-9156-4044BF9F6839}"/>
              </a:ext>
            </a:extLst>
          </p:cNvPr>
          <p:cNvSpPr txBox="1"/>
          <p:nvPr/>
        </p:nvSpPr>
        <p:spPr>
          <a:xfrm>
            <a:off x="610303" y="1407429"/>
            <a:ext cx="5485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PRESENT CONTINUOUS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37CEE8B7-B562-4C84-A194-83BF57DDF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361" y="2888166"/>
            <a:ext cx="3523408" cy="275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3952" y="2036747"/>
            <a:ext cx="3239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 SIGNALS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0303" y="2686110"/>
            <a:ext cx="75894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- </a:t>
            </a:r>
            <a:r>
              <a:rPr lang="vi-VN" sz="2400" dirty="0"/>
              <a:t>now: </a:t>
            </a:r>
            <a:r>
              <a:rPr lang="vi-VN" sz="2400" i="1" dirty="0"/>
              <a:t>bây giờ</a:t>
            </a:r>
            <a:endParaRPr lang="vi-VN" sz="2400" dirty="0"/>
          </a:p>
          <a:p>
            <a:r>
              <a:rPr lang="vi-VN" sz="2400" dirty="0"/>
              <a:t>- right now: </a:t>
            </a:r>
            <a:r>
              <a:rPr lang="vi-VN" sz="2400" i="1" dirty="0"/>
              <a:t>ngay bây giờ</a:t>
            </a:r>
            <a:endParaRPr lang="vi-VN" sz="2400" dirty="0"/>
          </a:p>
          <a:p>
            <a:r>
              <a:rPr lang="vi-VN" sz="2400" dirty="0"/>
              <a:t>- at the moment: </a:t>
            </a:r>
            <a:r>
              <a:rPr lang="vi-VN" sz="2400" i="1" dirty="0"/>
              <a:t>tại thời điểm này</a:t>
            </a:r>
            <a:endParaRPr lang="vi-VN" sz="2400" dirty="0"/>
          </a:p>
          <a:p>
            <a:r>
              <a:rPr lang="vi-VN" sz="2400" dirty="0"/>
              <a:t>- today: </a:t>
            </a:r>
            <a:r>
              <a:rPr lang="vi-VN" sz="2400" i="1" dirty="0"/>
              <a:t>hôm nay</a:t>
            </a:r>
            <a:endParaRPr lang="vi-VN" sz="2400" dirty="0"/>
          </a:p>
          <a:p>
            <a:r>
              <a:rPr lang="vi-VN" sz="2400" dirty="0"/>
              <a:t>- nowadays: </a:t>
            </a:r>
            <a:r>
              <a:rPr lang="vi-VN" sz="2400" i="1" dirty="0"/>
              <a:t>ngày nay</a:t>
            </a:r>
            <a:endParaRPr lang="vi-VN" sz="2400" dirty="0"/>
          </a:p>
          <a:p>
            <a:r>
              <a:rPr lang="vi-VN" sz="2400" dirty="0"/>
              <a:t>- this week/ this month: </a:t>
            </a:r>
            <a:r>
              <a:rPr lang="vi-VN" sz="2400" i="1" dirty="0"/>
              <a:t>tuần này/ tháng này</a:t>
            </a:r>
            <a:endParaRPr lang="vi-VN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43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6409" y="219773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833810"/>
            <a:ext cx="1883767" cy="6682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197730"/>
            <a:ext cx="6383045" cy="62258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The present continuous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3013692"/>
            <a:ext cx="6379580" cy="2308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Work in pairs. Tell your partner what the people in the pictures are </a:t>
            </a:r>
            <a:r>
              <a:rPr lang="en-US" dirty="0" smtClean="0">
                <a:solidFill>
                  <a:schemeClr val="tx1"/>
                </a:solidFill>
              </a:rPr>
              <a:t>doing.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Circle the correct form of the verb in each sentence.</a:t>
            </a:r>
          </a:p>
          <a:p>
            <a:r>
              <a:rPr lang="en-US" dirty="0">
                <a:solidFill>
                  <a:schemeClr val="tx1"/>
                </a:solidFill>
              </a:rPr>
              <a:t>Task 4: Write sentences about what the people are doing or not doing, using the suggestions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5: Work in pairs. Ask and answer the following questions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640290"/>
            <a:ext cx="1248986" cy="5574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7" y="2525432"/>
            <a:ext cx="1215502" cy="130837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17093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879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your partner what the people in the pictures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doing.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50231"/>
          <a:stretch/>
        </p:blipFill>
        <p:spPr>
          <a:xfrm>
            <a:off x="738369" y="1962833"/>
            <a:ext cx="4327968" cy="3060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0631"/>
          <a:stretch/>
        </p:blipFill>
        <p:spPr>
          <a:xfrm>
            <a:off x="7281746" y="1957973"/>
            <a:ext cx="4293219" cy="3060970"/>
          </a:xfrm>
          <a:prstGeom prst="rect">
            <a:avLst/>
          </a:prstGeom>
        </p:spPr>
      </p:pic>
      <p:sp>
        <p:nvSpPr>
          <p:cNvPr id="11" name="Hộp Văn bản 9">
            <a:extLst>
              <a:ext uri="{FF2B5EF4-FFF2-40B4-BE49-F238E27FC236}">
                <a16:creationId xmlns=""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936887" y="5137594"/>
            <a:ext cx="49599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GB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teaching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maths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writing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800" b="1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board</a:t>
            </a:r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3200" dirty="0">
              <a:solidFill>
                <a:srgbClr val="0FB7B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Hộp Văn bản 9">
            <a:extLst>
              <a:ext uri="{FF2B5EF4-FFF2-40B4-BE49-F238E27FC236}">
                <a16:creationId xmlns=""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6903200" y="5353037"/>
            <a:ext cx="5050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</a:t>
            </a:r>
            <a:r>
              <a:rPr lang="en-GB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play</a:t>
            </a:r>
            <a:r>
              <a:rPr lang="vi-VN" sz="2800" b="1" dirty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err="1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football</a:t>
            </a:r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GB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smtClean="0">
                <a:solidFill>
                  <a:srgbClr val="0FB7B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soccer.</a:t>
            </a:r>
            <a:endParaRPr lang="vi-VN" sz="3200" dirty="0">
              <a:solidFill>
                <a:srgbClr val="0FB7B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879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your partner what the people in the pictures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doing.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9">
            <a:extLst>
              <a:ext uri="{FF2B5EF4-FFF2-40B4-BE49-F238E27FC236}">
                <a16:creationId xmlns=""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738369" y="5271408"/>
            <a:ext cx="4959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GB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She is riding her bike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GB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bicycle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vi-VN" sz="3200" dirty="0">
              <a:solidFill>
                <a:srgbClr val="0FB7B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Hộp Văn bản 9">
            <a:extLst>
              <a:ext uri="{FF2B5EF4-FFF2-40B4-BE49-F238E27FC236}">
                <a16:creationId xmlns=""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7917961" y="5271408"/>
            <a:ext cx="2854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GB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She is cooking.  </a:t>
            </a:r>
            <a:endParaRPr lang="vi-VN" sz="3200" dirty="0">
              <a:solidFill>
                <a:srgbClr val="0FB7B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87" y="2039753"/>
            <a:ext cx="4288588" cy="2944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421" t="12757" r="3911" b="3570"/>
          <a:stretch/>
        </p:blipFill>
        <p:spPr>
          <a:xfrm>
            <a:off x="7034977" y="2153113"/>
            <a:ext cx="4204009" cy="285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7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8791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your partner what the people in the pictures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are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doing.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9">
            <a:extLst>
              <a:ext uri="{FF2B5EF4-FFF2-40B4-BE49-F238E27FC236}">
                <a16:creationId xmlns=""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1327180" y="5226803"/>
            <a:ext cx="2798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e. She is singing. </a:t>
            </a:r>
          </a:p>
        </p:txBody>
      </p:sp>
      <p:sp>
        <p:nvSpPr>
          <p:cNvPr id="13" name="Hộp Văn bản 9">
            <a:extLst>
              <a:ext uri="{FF2B5EF4-FFF2-40B4-BE49-F238E27FC236}">
                <a16:creationId xmlns="" xmlns:a16="http://schemas.microsoft.com/office/drawing/2014/main" id="{5A0C2DD4-762C-B4BE-9A19-081A6D86F02E}"/>
              </a:ext>
            </a:extLst>
          </p:cNvPr>
          <p:cNvSpPr txBox="1"/>
          <p:nvPr/>
        </p:nvSpPr>
        <p:spPr>
          <a:xfrm>
            <a:off x="6708561" y="5127874"/>
            <a:ext cx="54395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GB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He is watering the flowers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GB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plans</a:t>
            </a:r>
            <a:r>
              <a:rPr lang="en-GB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en-GB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 </a:t>
            </a:r>
            <a:r>
              <a:rPr lang="vi-VN" sz="2800" b="1" smtClean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</a:t>
            </a:r>
            <a:r>
              <a:rPr lang="vi-VN" sz="2800" b="1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doing gardening. </a:t>
            </a:r>
            <a:endParaRPr lang="vi-VN" sz="2800" dirty="0">
              <a:solidFill>
                <a:srgbClr val="0FB7B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4650" r="50826" b="2651"/>
          <a:stretch/>
        </p:blipFill>
        <p:spPr>
          <a:xfrm>
            <a:off x="769619" y="2153113"/>
            <a:ext cx="4061296" cy="2793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9368" t="3184" b="3319"/>
          <a:stretch/>
        </p:blipFill>
        <p:spPr>
          <a:xfrm>
            <a:off x="7025268" y="2079629"/>
            <a:ext cx="4181707" cy="281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5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9">
            <a:extLst>
              <a:ext uri="{FF2B5EF4-FFF2-40B4-BE49-F238E27FC236}">
                <a16:creationId xmlns=""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738369" y="2278055"/>
            <a:ext cx="1094045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Mai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(talk)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about types of energy sources now.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(use)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solar energy to replace energy from coal today.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Keep quiet! The students of Class 7C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(take)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 test.</a:t>
            </a:r>
            <a:endParaRPr lang="vi-VN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Scientists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(develop)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new energy sources to protect the environment.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</a:t>
            </a:r>
            <a:r>
              <a:rPr lang="en-US" sz="240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(reduce)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 use of nuclear energy nowadays.</a:t>
            </a:r>
            <a:endParaRPr lang="en-GB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TextBox 11">
            <a:extLst>
              <a:ext uri="{FF2B5EF4-FFF2-40B4-BE49-F238E27FC236}">
                <a16:creationId xmlns="" xmlns:a16="http://schemas.microsoft.com/office/drawing/2014/main" id="{DDB6E341-CF2A-4BED-BD4B-B43BFF446731}"/>
              </a:ext>
            </a:extLst>
          </p:cNvPr>
          <p:cNvSpPr txBox="1"/>
          <p:nvPr/>
        </p:nvSpPr>
        <p:spPr>
          <a:xfrm>
            <a:off x="996874" y="1398528"/>
            <a:ext cx="1118397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sentences, using the present continuous form of the verbs in brackets.</a:t>
            </a:r>
          </a:p>
        </p:txBody>
      </p:sp>
      <p:sp>
        <p:nvSpPr>
          <p:cNvPr id="13" name="Hộp Văn bản 20">
            <a:extLst>
              <a:ext uri="{FF2B5EF4-FFF2-40B4-BE49-F238E27FC236}">
                <a16:creationId xmlns=""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2553415" y="2512230"/>
            <a:ext cx="130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is talking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19" name="Hộp Văn bản 20">
            <a:extLst>
              <a:ext uri="{FF2B5EF4-FFF2-40B4-BE49-F238E27FC236}">
                <a16:creationId xmlns=""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2519962" y="3255529"/>
            <a:ext cx="13941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are using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0" name="Hộp Văn bản 20">
            <a:extLst>
              <a:ext uri="{FF2B5EF4-FFF2-40B4-BE49-F238E27FC236}">
                <a16:creationId xmlns=""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6600012" y="3984652"/>
            <a:ext cx="1702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are taking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3493090" y="4730865"/>
            <a:ext cx="2093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are developing</a:t>
            </a:r>
            <a:endParaRPr lang="en-US" sz="2400" b="1" dirty="0">
              <a:solidFill>
                <a:srgbClr val="F7941E"/>
              </a:solidFill>
            </a:endParaRPr>
          </a:p>
        </p:txBody>
      </p:sp>
      <p:sp>
        <p:nvSpPr>
          <p:cNvPr id="22" name="Hộp Văn bản 20">
            <a:extLst>
              <a:ext uri="{FF2B5EF4-FFF2-40B4-BE49-F238E27FC236}">
                <a16:creationId xmlns="" xmlns:a16="http://schemas.microsoft.com/office/drawing/2014/main" id="{92A18ECE-035F-9799-BD26-6A41A996CC9C}"/>
              </a:ext>
            </a:extLst>
          </p:cNvPr>
          <p:cNvSpPr txBox="1"/>
          <p:nvPr/>
        </p:nvSpPr>
        <p:spPr>
          <a:xfrm>
            <a:off x="2757114" y="5479519"/>
            <a:ext cx="20602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are reducing</a:t>
            </a:r>
            <a:endParaRPr lang="en-US" sz="2400" b="1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9">
            <a:extLst>
              <a:ext uri="{FF2B5EF4-FFF2-40B4-BE49-F238E27FC236}">
                <a16:creationId xmlns=""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827500" y="5216907"/>
            <a:ext cx="4478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Are you still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work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working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on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your project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now?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2905" y="1324161"/>
            <a:ext cx="69348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form of the verb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=""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3571693" y="5372912"/>
            <a:ext cx="1156423" cy="4306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85" y="2374151"/>
            <a:ext cx="4344312" cy="2854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326" y="2273004"/>
            <a:ext cx="4594070" cy="3056891"/>
          </a:xfrm>
          <a:prstGeom prst="rect">
            <a:avLst/>
          </a:prstGeom>
        </p:spPr>
      </p:pic>
      <p:sp>
        <p:nvSpPr>
          <p:cNvPr id="18" name="Hộp Văn bản 19">
            <a:extLst>
              <a:ext uri="{FF2B5EF4-FFF2-40B4-BE49-F238E27FC236}">
                <a16:creationId xmlns=""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849223" y="5351022"/>
            <a:ext cx="4478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Nam and Lan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doing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quite well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at school this year.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Hình Bầu dục 9">
            <a:extLst>
              <a:ext uri="{FF2B5EF4-FFF2-40B4-BE49-F238E27FC236}">
                <a16:creationId xmlns=""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9403780" y="5520502"/>
            <a:ext cx="1446357" cy="4306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9">
            <a:extLst>
              <a:ext uri="{FF2B5EF4-FFF2-40B4-BE49-F238E27FC236}">
                <a16:creationId xmlns=""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827499" y="5216907"/>
            <a:ext cx="47035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en-US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Does she study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/ </a:t>
            </a:r>
            <a:r>
              <a:rPr lang="en-US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she studying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at the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school library at the moment?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2905" y="1324161"/>
            <a:ext cx="69348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form of the verb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=""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3270611" y="5315015"/>
            <a:ext cx="2137730" cy="5282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ộp Văn bản 19">
            <a:extLst>
              <a:ext uri="{FF2B5EF4-FFF2-40B4-BE49-F238E27FC236}">
                <a16:creationId xmlns=""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732391" y="5216907"/>
            <a:ext cx="53427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Hoa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studies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studying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for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her exam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, so she can’t come to the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party right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now.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Hình Bầu dục 9">
            <a:extLst>
              <a:ext uri="{FF2B5EF4-FFF2-40B4-BE49-F238E27FC236}">
                <a16:creationId xmlns=""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8779312" y="5315015"/>
            <a:ext cx="1502112" cy="5282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00" y="2223634"/>
            <a:ext cx="4145944" cy="2763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956" y="2223634"/>
            <a:ext cx="4161921" cy="27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9">
            <a:extLst>
              <a:ext uri="{FF2B5EF4-FFF2-40B4-BE49-F238E27FC236}">
                <a16:creationId xmlns=""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3126856" y="5061337"/>
            <a:ext cx="44782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We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have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 / </a:t>
            </a:r>
            <a:r>
              <a:rPr lang="en-US" sz="2400" b="1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 having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English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three times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a week.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2905" y="1324161"/>
            <a:ext cx="69348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form of the verb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="" xmlns:a16="http://schemas.microsoft.com/office/drawing/2014/main" id="{754EA619-5A0B-2799-E41B-0382BF6BC89D}"/>
              </a:ext>
            </a:extLst>
          </p:cNvPr>
          <p:cNvSpPr/>
          <p:nvPr/>
        </p:nvSpPr>
        <p:spPr>
          <a:xfrm>
            <a:off x="3880624" y="5197364"/>
            <a:ext cx="836341" cy="4306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075" y="1985777"/>
            <a:ext cx="4494057" cy="307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9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07147" y="2707652"/>
            <a:ext cx="5020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</a:p>
          <a:p>
            <a:r>
              <a:rPr lang="en-US" sz="3200" b="1" smtClean="0">
                <a:solidFill>
                  <a:srgbClr val="0FB7BD"/>
                </a:solidFill>
              </a:rPr>
              <a:t>THE PRESENT </a:t>
            </a:r>
            <a:r>
              <a:rPr lang="en-US" sz="3200" b="1" dirty="0">
                <a:solidFill>
                  <a:srgbClr val="0FB7BD"/>
                </a:solidFill>
              </a:rPr>
              <a:t>CONTINUOUS</a:t>
            </a: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BC5C29BC-BBC1-4A8B-B76D-75CE42F3A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14" y="2576757"/>
            <a:ext cx="4142070" cy="3722685"/>
          </a:xfrm>
          <a:prstGeom prst="rect">
            <a:avLst/>
          </a:prstGeom>
        </p:spPr>
      </p:pic>
      <p:sp>
        <p:nvSpPr>
          <p:cNvPr id="19" name="TextBox 17">
            <a:extLst>
              <a:ext uri="{FF2B5EF4-FFF2-40B4-BE49-F238E27FC236}">
                <a16:creationId xmlns="" xmlns:a16="http://schemas.microsoft.com/office/drawing/2014/main" id="{9E41C0B0-55D5-4E9F-2A3A-AA964DADB58D}"/>
              </a:ext>
            </a:extLst>
          </p:cNvPr>
          <p:cNvSpPr txBox="1"/>
          <p:nvPr/>
        </p:nvSpPr>
        <p:spPr>
          <a:xfrm>
            <a:off x="2103717" y="190029"/>
            <a:ext cx="985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="" xmlns:a16="http://schemas.microsoft.com/office/drawing/2014/main" id="{7D885839-56AD-1440-C271-32C52790B832}"/>
              </a:ext>
            </a:extLst>
          </p:cNvPr>
          <p:cNvSpPr txBox="1"/>
          <p:nvPr/>
        </p:nvSpPr>
        <p:spPr>
          <a:xfrm>
            <a:off x="3372566" y="198522"/>
            <a:ext cx="8079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ENERGY SOURCES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19">
            <a:extLst>
              <a:ext uri="{FF2B5EF4-FFF2-40B4-BE49-F238E27FC236}">
                <a16:creationId xmlns=""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628983" y="2214072"/>
            <a:ext cx="114422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 students / do the project / now.</a:t>
            </a:r>
            <a:endParaRPr lang="en-GB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Mrs Lien / teach us about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solar energy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/ at the moment.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They / learn about energy / this month.</a:t>
            </a:r>
            <a:endParaRPr lang="en-US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She / not swim / in the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swimming pool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/ right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now.</a:t>
            </a: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</a:t>
            </a:r>
          </a:p>
          <a:p>
            <a:r>
              <a:rPr lang="en-US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Nowadays, people in Iceland /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not use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energy from coal.</a:t>
            </a:r>
          </a:p>
          <a:p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_________________________________________________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CE7C5F1F-43DC-A6EE-258B-3C2BADBAB50F}"/>
              </a:ext>
            </a:extLst>
          </p:cNvPr>
          <p:cNvSpPr txBox="1"/>
          <p:nvPr/>
        </p:nvSpPr>
        <p:spPr>
          <a:xfrm>
            <a:off x="1131589" y="1188331"/>
            <a:ext cx="82354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Write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sentences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about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people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using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suggestions</a:t>
            </a:r>
            <a:r>
              <a:rPr lang="vi-V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983" y="2559310"/>
            <a:ext cx="524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The students are doing the project now.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8983" y="3301609"/>
            <a:ext cx="7427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Mrs Lien is teaching us about solar energy at the moment.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983" y="4053918"/>
            <a:ext cx="5580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They are learning about energy this month.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8983" y="4746959"/>
            <a:ext cx="6890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She is not swimming in the swimming pool right now. </a:t>
            </a:r>
            <a:endParaRPr lang="en-GB" sz="2400">
              <a:solidFill>
                <a:srgbClr val="00A9A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983" y="5496002"/>
            <a:ext cx="7699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A9A5"/>
                </a:solidFill>
              </a:rPr>
              <a:t>Nowadays, people in Iceland are not using energy from coal.</a:t>
            </a:r>
            <a:endParaRPr lang="en-GB" sz="2400">
              <a:solidFill>
                <a:srgbClr val="00A9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3987" y="1309610"/>
            <a:ext cx="73920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the following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4CF79B28-B054-BFC6-6A2C-78DE7FED81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76" y="2720898"/>
            <a:ext cx="5097123" cy="3756474"/>
          </a:xfrm>
          <a:prstGeom prst="rect">
            <a:avLst/>
          </a:prstGeom>
        </p:spPr>
      </p:pic>
      <p:sp>
        <p:nvSpPr>
          <p:cNvPr id="9" name="Hộp Văn bản 19">
            <a:extLst>
              <a:ext uri="{FF2B5EF4-FFF2-40B4-BE49-F238E27FC236}">
                <a16:creationId xmlns="" xmlns:a16="http://schemas.microsoft.com/office/drawing/2014/main" id="{42B6CBE4-8897-B876-F686-F006067C96A6}"/>
              </a:ext>
            </a:extLst>
          </p:cNvPr>
          <p:cNvSpPr txBox="1"/>
          <p:nvPr/>
        </p:nvSpPr>
        <p:spPr>
          <a:xfrm>
            <a:off x="827500" y="2470551"/>
            <a:ext cx="573836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smtClean="0">
                <a:solidFill>
                  <a:srgbClr val="F7941E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What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book are you reading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now?</a:t>
            </a:r>
            <a:endParaRPr lang="en-GB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sport are you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playing these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days?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40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courses are you 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taking this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term?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vi-VN" sz="2400" b="1" smtClean="0">
                <a:solidFill>
                  <a:srgbClr val="F79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What are you doing to save energy</a:t>
            </a:r>
            <a:r>
              <a:rPr lang="en-US" sz="2400" smtClean="0"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6409" y="219773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833810"/>
            <a:ext cx="1883767" cy="6682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197730"/>
            <a:ext cx="6383045" cy="62258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The present continuous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3013692"/>
            <a:ext cx="6379580" cy="2308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Work in pairs. Tell your partner what the people in the pictures are </a:t>
            </a:r>
            <a:r>
              <a:rPr lang="en-US" dirty="0" smtClean="0">
                <a:solidFill>
                  <a:schemeClr val="tx1"/>
                </a:solidFill>
              </a:rPr>
              <a:t>doing.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Circle the correct form of the verb in each sentence.</a:t>
            </a:r>
          </a:p>
          <a:p>
            <a:r>
              <a:rPr lang="en-US" dirty="0">
                <a:solidFill>
                  <a:schemeClr val="tx1"/>
                </a:solidFill>
              </a:rPr>
              <a:t>Task 4: Write sentences about what the people are doing or not doing, using the suggestions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5: Work in pairs. Ask and answer the following questions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640290"/>
            <a:ext cx="1248986" cy="5574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7" y="2525432"/>
            <a:ext cx="1215502" cy="130837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46408" y="5515803"/>
            <a:ext cx="1950733" cy="62852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541045"/>
            <a:ext cx="638304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stCxn id="18" idx="3"/>
            <a:endCxn id="27" idx="0"/>
          </p:cNvCxnSpPr>
          <p:nvPr/>
        </p:nvCxnSpPr>
        <p:spPr>
          <a:xfrm>
            <a:off x="2672790" y="4167912"/>
            <a:ext cx="1248985" cy="134789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08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46761417"/>
              </p:ext>
            </p:extLst>
          </p:nvPr>
        </p:nvGraphicFramePr>
        <p:xfrm>
          <a:off x="2026004" y="2649845"/>
          <a:ext cx="7767783" cy="372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="" xmlns:a16="http://schemas.microsoft.com/office/drawing/2014/main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237250"/>
              </p:ext>
            </p:extLst>
          </p:nvPr>
        </p:nvGraphicFramePr>
        <p:xfrm>
          <a:off x="827500" y="2538582"/>
          <a:ext cx="4846320" cy="3028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8D0B7F9-455A-45E4-8C7F-2AD7C6507D77}"/>
              </a:ext>
            </a:extLst>
          </p:cNvPr>
          <p:cNvSpPr txBox="1"/>
          <p:nvPr/>
        </p:nvSpPr>
        <p:spPr>
          <a:xfrm>
            <a:off x="6219038" y="3021753"/>
            <a:ext cx="5020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GRAMMAR: </a:t>
            </a:r>
          </a:p>
          <a:p>
            <a:r>
              <a:rPr lang="en-US" sz="3200" b="1" dirty="0">
                <a:solidFill>
                  <a:srgbClr val="0FB7BD"/>
                </a:solidFill>
              </a:rPr>
              <a:t>THE PRESENT CONTINUOUS</a:t>
            </a:r>
          </a:p>
          <a:p>
            <a:endParaRPr lang="en-US" sz="32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4049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Do exercises </a:t>
            </a:r>
            <a:r>
              <a:rPr lang="en-US" sz="2800" dirty="0"/>
              <a:t>in the workbook</a:t>
            </a:r>
            <a:r>
              <a:rPr lang="en-US" sz="28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Prepare next lesson</a:t>
            </a:r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AF4C67F-E3FF-1D4A-8347-8DE717642A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777" y="3488877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FE74F6D-24A3-2C42-ADA8-7FE227F95BC1}"/>
              </a:ext>
            </a:extLst>
          </p:cNvPr>
          <p:cNvSpPr/>
          <p:nvPr/>
        </p:nvSpPr>
        <p:spPr>
          <a:xfrm>
            <a:off x="2951748" y="599314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>
                <a:latin typeface="Calibri" panose="020F0502020204030204" pitchFamily="34" charset="0"/>
              </a:rPr>
              <a:t>Website: </a:t>
            </a:r>
            <a:r>
              <a:rPr lang="en-GB" sz="1600" b="1" i="1" dirty="0">
                <a:latin typeface="Calibri" panose="020F0502020204030204" pitchFamily="34" charset="0"/>
              </a:rPr>
              <a:t>sachmem.vn</a:t>
            </a:r>
            <a:endParaRPr lang="en-GB" sz="1600" dirty="0"/>
          </a:p>
          <a:p>
            <a:pPr algn="ctr"/>
            <a:r>
              <a:rPr lang="en-GB" sz="1600" b="1" dirty="0" err="1">
                <a:latin typeface="Calibri" panose="020F0502020204030204" pitchFamily="34" charset="0"/>
              </a:rPr>
              <a:t>Fanpage</a:t>
            </a:r>
            <a:r>
              <a:rPr lang="en-GB" sz="1600" b="1" dirty="0">
                <a:latin typeface="Calibri" panose="020F0502020204030204" pitchFamily="34" charset="0"/>
              </a:rPr>
              <a:t>: </a:t>
            </a:r>
            <a:r>
              <a:rPr lang="en-GB" sz="1600" b="1" i="1" dirty="0">
                <a:latin typeface="Calibri" panose="020F0502020204030204" pitchFamily="34" charset="0"/>
              </a:rPr>
              <a:t>facebook.com/sachmem.vn/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47521" y="2171130"/>
            <a:ext cx="8288938" cy="169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</a:t>
            </a:r>
            <a:r>
              <a:rPr lang="en-US" sz="2800"/>
              <a:t>able </a:t>
            </a:r>
            <a:r>
              <a:rPr lang="en-US" sz="2800" smtClean="0"/>
              <a:t>to know </a:t>
            </a:r>
            <a:r>
              <a:rPr lang="en-US" sz="2800" dirty="0"/>
              <a:t>how </a:t>
            </a:r>
            <a:r>
              <a:rPr lang="en-US" sz="2800"/>
              <a:t>to </a:t>
            </a:r>
            <a:r>
              <a:rPr lang="en-US" sz="2800" smtClean="0"/>
              <a:t>use </a:t>
            </a:r>
            <a:r>
              <a:rPr lang="en-US" sz="2800" i="1" smtClean="0"/>
              <a:t>The present continuous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6409" y="219773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89023" y="3833810"/>
            <a:ext cx="1883767" cy="6682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197730"/>
            <a:ext cx="6383045" cy="62258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The present continuous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3013692"/>
            <a:ext cx="6379580" cy="230844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1: Work in pairs. Tell your partner what the people in the pictures are </a:t>
            </a:r>
            <a:r>
              <a:rPr lang="en-US" dirty="0" smtClean="0">
                <a:solidFill>
                  <a:schemeClr val="tx1"/>
                </a:solidFill>
              </a:rPr>
              <a:t>doing.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Circle the correct form of the verb in each sentence.</a:t>
            </a:r>
          </a:p>
          <a:p>
            <a:r>
              <a:rPr lang="en-US" dirty="0">
                <a:solidFill>
                  <a:schemeClr val="tx1"/>
                </a:solidFill>
              </a:rPr>
              <a:t>Task 4: Write sentences about what the people are doing or not doing, using the suggestions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Task 5: Work in pairs. Ask and answer the following questions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640290"/>
            <a:ext cx="1248986" cy="5574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730907" y="2525432"/>
            <a:ext cx="1215502" cy="130837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46408" y="5515803"/>
            <a:ext cx="1950733" cy="62852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541045"/>
            <a:ext cx="638304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stCxn id="18" idx="3"/>
            <a:endCxn id="27" idx="0"/>
          </p:cNvCxnSpPr>
          <p:nvPr/>
        </p:nvCxnSpPr>
        <p:spPr>
          <a:xfrm>
            <a:off x="2672790" y="4167912"/>
            <a:ext cx="1248985" cy="134789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90093" y="2991555"/>
            <a:ext cx="685512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To activate students’ knowledge on the targeted grammar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To enhance students’ skills of cooperating with team mates</a:t>
            </a:r>
          </a:p>
        </p:txBody>
      </p:sp>
      <p:pic>
        <p:nvPicPr>
          <p:cNvPr id="23" name="Hình ảnh 3">
            <a:extLst>
              <a:ext uri="{FF2B5EF4-FFF2-40B4-BE49-F238E27FC236}">
                <a16:creationId xmlns="" xmlns:a16="http://schemas.microsoft.com/office/drawing/2014/main" id="{8B8E5ADD-B7E7-484A-BC3D-313EA2969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37" y="1705377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4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8AE5039C-F052-4D02-8915-D61F7CC4F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545"/>
            <a:ext cx="4003288" cy="4003288"/>
          </a:xfrm>
          <a:prstGeom prst="rect">
            <a:avLst/>
          </a:prstGeom>
        </p:spPr>
      </p:pic>
      <p:sp>
        <p:nvSpPr>
          <p:cNvPr id="6" name="Hộp Văn bản 13">
            <a:extLst>
              <a:ext uri="{FF2B5EF4-FFF2-40B4-BE49-F238E27FC236}">
                <a16:creationId xmlns="" xmlns:a16="http://schemas.microsoft.com/office/drawing/2014/main" id="{90A7BC9C-B2E8-43CF-4539-35260440F32E}"/>
              </a:ext>
            </a:extLst>
          </p:cNvPr>
          <p:cNvSpPr txBox="1"/>
          <p:nvPr/>
        </p:nvSpPr>
        <p:spPr>
          <a:xfrm>
            <a:off x="4003288" y="1834074"/>
            <a:ext cx="783187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She </a:t>
            </a: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 now / English / learning / </a:t>
            </a:r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/ .</a:t>
            </a:r>
          </a:p>
          <a:p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  <a:endParaRPr lang="vi-VN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vi-VN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are / They / not / energy / using / solar / .</a:t>
            </a: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vi-VN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 / you / on / working / are / your / ?</a:t>
            </a: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</a:p>
          <a:p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en-GB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studying / brother / Where / your / is / ?</a:t>
            </a: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</a:t>
            </a:r>
            <a:endParaRPr lang="en-GB" sz="240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240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vi-VN" sz="24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basketball / She / yard / the /  in / playing / is / school / ?</a:t>
            </a:r>
          </a:p>
          <a:p>
            <a:r>
              <a:rPr lang="en-GB" sz="2400" smtClean="0">
                <a:latin typeface="Calibri" panose="020F0502020204030204" pitchFamily="34" charset="0"/>
                <a:ea typeface="Calibri" panose="020F0502020204030204" pitchFamily="34" charset="0"/>
              </a:rPr>
              <a:t>   ____________________________________________ </a:t>
            </a:r>
            <a:endParaRPr lang="vi-VN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7756" y="1639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293292" y="2182335"/>
            <a:ext cx="360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She is learning English now.</a:t>
            </a:r>
            <a:endParaRPr lang="en-GB" sz="240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3292" y="2922443"/>
            <a:ext cx="4144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They are not using solar energy.</a:t>
            </a:r>
            <a:endParaRPr lang="en-GB" sz="2400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3291" y="3668351"/>
            <a:ext cx="4343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Are you working on your Project?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93290" y="4379888"/>
            <a:ext cx="360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She is learning English now.</a:t>
            </a:r>
            <a:endParaRPr lang="en-GB" sz="2400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93290" y="5116988"/>
            <a:ext cx="555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48DA4"/>
                </a:solidFill>
              </a:rPr>
              <a:t>She is playing basketball in the school yard.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89023" y="131275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46409" y="219773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50" y="1312753"/>
            <a:ext cx="6365268" cy="65014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Jumble sentences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2197730"/>
            <a:ext cx="6383045" cy="62258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The present continuous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72790" y="1640290"/>
            <a:ext cx="1248986" cy="5574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14645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9CD6C2C4-3AA5-4D20-9156-4044BF9F6839}"/>
              </a:ext>
            </a:extLst>
          </p:cNvPr>
          <p:cNvSpPr txBox="1"/>
          <p:nvPr/>
        </p:nvSpPr>
        <p:spPr>
          <a:xfrm>
            <a:off x="610303" y="1407429"/>
            <a:ext cx="5485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PRESENT CONTINUOUS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37CEE8B7-B562-4C84-A194-83BF57DDF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361" y="2888166"/>
            <a:ext cx="3523408" cy="275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959" y="2286000"/>
            <a:ext cx="3239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1. STRUCTURE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0303" y="2686110"/>
            <a:ext cx="758943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(+)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I am</a:t>
            </a:r>
            <a:r>
              <a:rPr lang="en-US" sz="2400" dirty="0"/>
              <a:t> + </a:t>
            </a:r>
            <a:r>
              <a:rPr lang="en-US" sz="2400" dirty="0" err="1"/>
              <a:t>V.ing</a:t>
            </a:r>
            <a:r>
              <a:rPr lang="en-US" sz="2400" dirty="0"/>
              <a:t> </a:t>
            </a:r>
            <a:endParaRPr lang="en-US" sz="2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He/She/It/N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ít</a:t>
            </a:r>
            <a:r>
              <a:rPr lang="en-US" sz="2400" dirty="0" smtClean="0"/>
              <a:t> + is </a:t>
            </a:r>
            <a:r>
              <a:rPr lang="en-US" sz="2400" dirty="0"/>
              <a:t>+ </a:t>
            </a:r>
            <a:r>
              <a:rPr lang="en-US" sz="2400" dirty="0" err="1"/>
              <a:t>V.ing</a:t>
            </a:r>
            <a:r>
              <a:rPr lang="en-US" sz="2400" dirty="0"/>
              <a:t> </a:t>
            </a:r>
            <a:endParaRPr lang="en-US" sz="2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We/you/they/N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nhiều</a:t>
            </a:r>
            <a:r>
              <a:rPr lang="en-US" sz="2400" dirty="0" smtClean="0"/>
              <a:t> + are + </a:t>
            </a:r>
            <a:r>
              <a:rPr lang="en-US" sz="2400" dirty="0" err="1" smtClean="0"/>
              <a:t>V.ing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(-)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 I am not + </a:t>
            </a:r>
            <a:r>
              <a:rPr lang="en-US" sz="2400" dirty="0" err="1" smtClean="0"/>
              <a:t>V.ing</a:t>
            </a:r>
            <a:r>
              <a:rPr lang="en-US" sz="2400" dirty="0" smtClean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He/She/It/N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 + </a:t>
            </a:r>
            <a:r>
              <a:rPr lang="en-US" sz="2400" dirty="0" smtClean="0"/>
              <a:t>is not  </a:t>
            </a:r>
            <a:r>
              <a:rPr lang="en-US" sz="2400" dirty="0"/>
              <a:t>+ </a:t>
            </a:r>
            <a:r>
              <a:rPr lang="en-US" sz="2400" dirty="0" err="1"/>
              <a:t>V.ing</a:t>
            </a:r>
            <a:r>
              <a:rPr lang="en-US" sz="2400" dirty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/>
              <a:t>We/you/they/N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+ </a:t>
            </a:r>
            <a:r>
              <a:rPr lang="en-US" sz="2400" dirty="0" smtClean="0"/>
              <a:t>are not + </a:t>
            </a:r>
            <a:r>
              <a:rPr lang="en-US" sz="2400" dirty="0" err="1" smtClean="0"/>
              <a:t>V.ing</a:t>
            </a:r>
            <a:endParaRPr lang="en-US" sz="2400" dirty="0" smtClean="0"/>
          </a:p>
          <a:p>
            <a:r>
              <a:rPr lang="en-US" sz="2400" dirty="0" smtClean="0"/>
              <a:t>(?)</a:t>
            </a:r>
          </a:p>
          <a:p>
            <a:r>
              <a:rPr lang="en-US" sz="2400" dirty="0"/>
              <a:t>(</a:t>
            </a:r>
            <a:r>
              <a:rPr lang="en-US" sz="2400" dirty="0" err="1"/>
              <a:t>wh</a:t>
            </a:r>
            <a:r>
              <a:rPr lang="en-US" sz="2400" dirty="0"/>
              <a:t> - word) + Am/ Is/ Are + S </a:t>
            </a:r>
            <a:r>
              <a:rPr lang="en-US" sz="2400" dirty="0" smtClean="0"/>
              <a:t>+ V-</a:t>
            </a:r>
            <a:r>
              <a:rPr lang="en-US" sz="2400" dirty="0" err="1" smtClean="0"/>
              <a:t>ing</a:t>
            </a:r>
            <a:r>
              <a:rPr lang="en-US" sz="2400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="" xmlns:a16="http://schemas.microsoft.com/office/drawing/2014/main" id="{9CD6C2C4-3AA5-4D20-9156-4044BF9F6839}"/>
              </a:ext>
            </a:extLst>
          </p:cNvPr>
          <p:cNvSpPr txBox="1"/>
          <p:nvPr/>
        </p:nvSpPr>
        <p:spPr>
          <a:xfrm>
            <a:off x="610303" y="1407429"/>
            <a:ext cx="5485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PRESENT CONTINUOUS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37CEE8B7-B562-4C84-A194-83BF57DDF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361" y="2888166"/>
            <a:ext cx="3523408" cy="275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3952" y="2036747"/>
            <a:ext cx="3239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2. USE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0303" y="2686110"/>
            <a:ext cx="75894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Ex1</a:t>
            </a:r>
            <a:r>
              <a:rPr lang="vi-VN" sz="2400" dirty="0" smtClean="0"/>
              <a:t>: </a:t>
            </a:r>
            <a:r>
              <a:rPr lang="vi-VN" sz="2400" dirty="0"/>
              <a:t>The students </a:t>
            </a:r>
            <a:r>
              <a:rPr lang="vi-VN" sz="2400" b="1" dirty="0"/>
              <a:t>are doing</a:t>
            </a:r>
            <a:r>
              <a:rPr lang="vi-VN" sz="2400" dirty="0"/>
              <a:t> a project in the classroom </a:t>
            </a:r>
            <a:r>
              <a:rPr lang="vi-VN" sz="2400" dirty="0" smtClean="0"/>
              <a:t>now</a:t>
            </a:r>
            <a:r>
              <a:rPr lang="vi-VN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=&gt; </a:t>
            </a:r>
            <a:r>
              <a:rPr lang="en-US" sz="2400" dirty="0" smtClean="0"/>
              <a:t>An </a:t>
            </a:r>
            <a:r>
              <a:rPr lang="en-US" sz="2400" dirty="0"/>
              <a:t>action happening now  or at the moment of speaking </a:t>
            </a:r>
            <a:r>
              <a:rPr lang="en-US" sz="2400" i="1" dirty="0"/>
              <a:t>(</a:t>
            </a:r>
            <a:r>
              <a:rPr lang="vi-VN" sz="2400" i="1" dirty="0"/>
              <a:t>một hành động đang xảy ra bây giờ hoặc tại thời điểm nói.</a:t>
            </a:r>
            <a:r>
              <a:rPr lang="en-US" sz="2400" i="1" dirty="0"/>
              <a:t>)</a:t>
            </a:r>
            <a:endParaRPr lang="vi-VN" sz="2400" i="1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Ex </a:t>
            </a:r>
            <a:r>
              <a:rPr lang="en-US" sz="2400" dirty="0" smtClean="0"/>
              <a:t>2</a:t>
            </a:r>
            <a:r>
              <a:rPr lang="vi-VN" sz="2400" dirty="0" smtClean="0"/>
              <a:t>: </a:t>
            </a:r>
            <a:r>
              <a:rPr lang="vi-VN" sz="2400" dirty="0"/>
              <a:t>Scientists </a:t>
            </a:r>
            <a:r>
              <a:rPr lang="vi-VN" sz="2400" b="1" dirty="0"/>
              <a:t>are looking</a:t>
            </a:r>
            <a:r>
              <a:rPr lang="vi-VN" sz="2400" dirty="0"/>
              <a:t> for a new energy source to replace coal</a:t>
            </a:r>
            <a:r>
              <a:rPr lang="vi-VN" sz="2400" dirty="0" smtClean="0"/>
              <a:t>.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=&gt; </a:t>
            </a:r>
            <a:r>
              <a:rPr lang="en-US" sz="2400" dirty="0" smtClean="0"/>
              <a:t>An </a:t>
            </a:r>
            <a:r>
              <a:rPr lang="en-US" sz="2400" dirty="0" smtClean="0"/>
              <a:t>action around now but not necessarily at the moment of speaking </a:t>
            </a:r>
            <a:r>
              <a:rPr lang="en-US" sz="2000" i="1" dirty="0" smtClean="0"/>
              <a:t>(</a:t>
            </a:r>
            <a:r>
              <a:rPr lang="vi-VN" sz="2000" i="1" dirty="0" smtClean="0"/>
              <a:t>một </a:t>
            </a:r>
            <a:r>
              <a:rPr lang="vi-VN" sz="2000" i="1" dirty="0"/>
              <a:t>hành động quanh thời điểm hiện tại hoặc không nhất thiết tại thời điểm quá</a:t>
            </a:r>
            <a:r>
              <a:rPr lang="vi-VN" sz="2000" i="1" dirty="0" smtClean="0"/>
              <a:t>.</a:t>
            </a:r>
            <a:r>
              <a:rPr lang="en-US" sz="2000" i="1" dirty="0" smtClean="0"/>
              <a:t>)</a:t>
            </a:r>
            <a:endParaRPr lang="vi-VN" sz="2000" i="1" dirty="0"/>
          </a:p>
        </p:txBody>
      </p:sp>
    </p:spTree>
    <p:extLst>
      <p:ext uri="{BB962C8B-B14F-4D97-AF65-F5344CB8AC3E}">
        <p14:creationId xmlns:p14="http://schemas.microsoft.com/office/powerpoint/2010/main" val="39480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3113</TotalTime>
  <Words>1155</Words>
  <Application>Microsoft Office PowerPoint</Application>
  <PresentationFormat>Custom</PresentationFormat>
  <Paragraphs>212</Paragraphs>
  <Slides>25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150</cp:revision>
  <dcterms:created xsi:type="dcterms:W3CDTF">2020-12-09T02:04:09Z</dcterms:created>
  <dcterms:modified xsi:type="dcterms:W3CDTF">2023-03-27T10:09:13Z</dcterms:modified>
</cp:coreProperties>
</file>