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9" r:id="rId2"/>
    <p:sldId id="277" r:id="rId3"/>
    <p:sldId id="285" r:id="rId4"/>
    <p:sldId id="287" r:id="rId5"/>
    <p:sldId id="284" r:id="rId6"/>
    <p:sldId id="311" r:id="rId7"/>
    <p:sldId id="301" r:id="rId8"/>
    <p:sldId id="347" r:id="rId9"/>
    <p:sldId id="348" r:id="rId10"/>
    <p:sldId id="349" r:id="rId11"/>
    <p:sldId id="292" r:id="rId12"/>
    <p:sldId id="271" r:id="rId13"/>
    <p:sldId id="272" r:id="rId14"/>
    <p:sldId id="303" r:id="rId15"/>
    <p:sldId id="273" r:id="rId16"/>
    <p:sldId id="304" r:id="rId17"/>
    <p:sldId id="29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78" d="100"/>
          <a:sy n="78" d="100"/>
        </p:scale>
        <p:origin x="161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5CBD2-4113-4865-994A-D52E92B9A0E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D44E-2F56-4386-B157-9F501DA3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BD44E-2F56-4386-B157-9F501DA37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D44E-2F56-4386-B157-9F501DA37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EE045B-A745-4084-9A89-299B9CE3C8D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03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7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C7FD-DC29-4599-9005-574209F0DAC3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9B27-43E7-4840-8C85-955E2AF83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4.jpeg"/><Relationship Id="rId7" Type="http://schemas.openxmlformats.org/officeDocument/2006/relationships/image" Target="../media/image3.w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WordArt 2"/>
          <p:cNvSpPr>
            <a:spLocks noChangeArrowheads="1" noChangeShapeType="1" noTextEdit="1"/>
          </p:cNvSpPr>
          <p:nvPr/>
        </p:nvSpPr>
        <p:spPr bwMode="auto">
          <a:xfrm>
            <a:off x="381000" y="1609725"/>
            <a:ext cx="2362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239619" name="WordArt 3"/>
          <p:cNvSpPr>
            <a:spLocks noChangeArrowheads="1" noChangeShapeType="1" noTextEdit="1"/>
          </p:cNvSpPr>
          <p:nvPr/>
        </p:nvSpPr>
        <p:spPr bwMode="auto">
          <a:xfrm>
            <a:off x="381000" y="1273314"/>
            <a:ext cx="8382000" cy="2765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9"/>
              </a:avLst>
            </a:prstTxWarp>
          </a:bodyPr>
          <a:lstStyle/>
          <a:p>
            <a:pPr algn="ctr"/>
            <a:endParaRPr lang="en-US" sz="7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algn="ctr"/>
            <a:endParaRPr lang="en-US" sz="7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algn="ctr"/>
            <a:r>
              <a:rPr lang="en-US" sz="7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</a:p>
          <a:p>
            <a:pPr algn="ctr"/>
            <a:endParaRPr lang="en-US" sz="7200" b="1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9621" name="WordArt 5"/>
          <p:cNvSpPr>
            <a:spLocks noChangeArrowheads="1" noChangeShapeType="1" noTextEdit="1"/>
          </p:cNvSpPr>
          <p:nvPr/>
        </p:nvSpPr>
        <p:spPr bwMode="auto">
          <a:xfrm>
            <a:off x="2209800" y="4267200"/>
            <a:ext cx="548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rgbClr val="2209D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 CLOSER </a:t>
            </a:r>
            <a:r>
              <a:rPr lang="en-US" sz="5400" b="1" kern="10">
                <a:ln w="28575">
                  <a:solidFill>
                    <a:srgbClr val="2209D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LOOK 2</a:t>
            </a:r>
            <a:endParaRPr lang="en-US" sz="5400" b="1" kern="10" dirty="0">
              <a:ln w="28575">
                <a:solidFill>
                  <a:srgbClr val="2209D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2" name="Picture 9" descr="49AF38FFEB6845B3B114AB5BA0AB9D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2135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F9849DCFA90C473196ECD16214E77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155782" y="2381"/>
            <a:ext cx="9906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3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587" y="5945187"/>
            <a:ext cx="9144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991600" y="838200"/>
            <a:ext cx="152400" cy="5029200"/>
            <a:chOff x="5184" y="816"/>
            <a:chExt cx="432" cy="2688"/>
          </a:xfrm>
        </p:grpSpPr>
        <p:pic>
          <p:nvPicPr>
            <p:cNvPr id="6189" name="Picture 16" descr="56CEE190D2834983BE9B1882D8651F7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0" name="Picture 17" descr="56CEE190D2834983BE9B1882D8651F7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85800" y="0"/>
            <a:ext cx="7315200" cy="228600"/>
            <a:chOff x="336" y="144"/>
            <a:chExt cx="4608" cy="144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6187" name="Picture 2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8" name="Picture 2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6185" name="Picture 23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6" name="Picture 2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6183" name="Picture 2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4" name="Picture 27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6181" name="Picture 2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2" name="Picture 3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0" y="914400"/>
            <a:ext cx="152400" cy="5029200"/>
            <a:chOff x="5184" y="816"/>
            <a:chExt cx="432" cy="2688"/>
          </a:xfrm>
        </p:grpSpPr>
        <p:pic>
          <p:nvPicPr>
            <p:cNvPr id="6175" name="Picture 32" descr="56CEE190D2834983BE9B1882D8651F7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6" name="Picture 33" descr="56CEE190D2834983BE9B1882D8651F7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990600" y="6629400"/>
            <a:ext cx="7315200" cy="228600"/>
            <a:chOff x="336" y="144"/>
            <a:chExt cx="4608" cy="144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6173" name="Picture 3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37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6171" name="Picture 3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4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6169" name="Picture 4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43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6167" name="Picture 4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8" name="Picture 4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D0C271-89DF-FCA7-9C98-C33729025FFF}"/>
              </a:ext>
            </a:extLst>
          </p:cNvPr>
          <p:cNvSpPr txBox="1"/>
          <p:nvPr/>
        </p:nvSpPr>
        <p:spPr>
          <a:xfrm>
            <a:off x="3043238" y="62558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vi-VN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Arial" charset="0"/>
              </a:rPr>
              <a:t>Teacher: </a:t>
            </a:r>
            <a:r>
              <a:rPr lang="en-US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Arial" charset="0"/>
              </a:rPr>
              <a:t>Nguyen </a:t>
            </a:r>
            <a:r>
              <a:rPr lang="en-US" altLang="en-US" sz="1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Arial" charset="0"/>
              </a:rPr>
              <a:t>Thi</a:t>
            </a:r>
            <a:r>
              <a:rPr lang="en-US" alt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itchFamily="18" charset="0"/>
                <a:cs typeface="Arial" charset="0"/>
              </a:rPr>
              <a:t> Thu Hien</a:t>
            </a:r>
            <a:endParaRPr lang="vi-VN" altLang="en-US" sz="1800" b="1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 Box 12290">
            <a:extLst>
              <a:ext uri="{FF2B5EF4-FFF2-40B4-BE49-F238E27FC236}">
                <a16:creationId xmlns:a16="http://schemas.microsoft.com/office/drawing/2014/main" id="{1C4D29D5-F2B2-C415-3CAD-42E255E5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691" y="199365"/>
            <a:ext cx="859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inkl" panose="020B0604020202020204" pitchFamily="2" charset="0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FF0000"/>
                </a:solidFill>
                <a:highlight>
                  <a:srgbClr val="ACDDFC"/>
                </a:highlight>
                <a:cs typeface="Arial" charset="0"/>
              </a:rPr>
              <a:t>Van </a:t>
            </a:r>
            <a:r>
              <a:rPr lang="en-US" sz="2800" b="1" i="1" dirty="0" err="1">
                <a:solidFill>
                  <a:srgbClr val="FF0000"/>
                </a:solidFill>
                <a:highlight>
                  <a:srgbClr val="ACDDFC"/>
                </a:highlight>
                <a:cs typeface="Arial" charset="0"/>
              </a:rPr>
              <a:t>Khe</a:t>
            </a:r>
            <a:r>
              <a:rPr lang="en-US" sz="2800" b="1" i="1" dirty="0">
                <a:solidFill>
                  <a:srgbClr val="FF0000"/>
                </a:solidFill>
                <a:highlight>
                  <a:srgbClr val="ACDDFC"/>
                </a:highlight>
                <a:cs typeface="Arial" charset="0"/>
              </a:rPr>
              <a:t> Secondary School</a:t>
            </a:r>
          </a:p>
        </p:txBody>
      </p:sp>
    </p:spTree>
    <p:extLst>
      <p:ext uri="{BB962C8B-B14F-4D97-AF65-F5344CB8AC3E}">
        <p14:creationId xmlns:p14="http://schemas.microsoft.com/office/powerpoint/2010/main" val="13970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animBg="1"/>
      <p:bldP spid="2396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44" descr="th_ththththfLy_hE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57200"/>
            <a:ext cx="9144000" cy="61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0" y="0"/>
            <a:ext cx="4419600" cy="3124200"/>
          </a:xfrm>
          <a:prstGeom prst="cloudCallout">
            <a:avLst>
              <a:gd name="adj1" fmla="val 83534"/>
              <a:gd name="adj2" fmla="val 36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3" name="Picture 20" descr="http://www.veesano.com/images/news_images/20100901_colombe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4" r="15352" b="9541"/>
          <a:stretch>
            <a:fillRect/>
          </a:stretch>
        </p:blipFill>
        <p:spPr bwMode="auto">
          <a:xfrm>
            <a:off x="762000" y="371475"/>
            <a:ext cx="2971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http://vtc.vn/newsimage/original/vtc_307592_Untitled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3276600" cy="41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614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6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" name="Picture 2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4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2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0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2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0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8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0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8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7" name="Picture 49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0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1" descr="POINSET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533399" y="4884964"/>
            <a:ext cx="838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she were a bird, she would fly in the sky.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97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399" y="152401"/>
            <a:ext cx="8153401" cy="68579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7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09600" y="-304800"/>
            <a:ext cx="77724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Conditional sentence type 2</a:t>
            </a:r>
            <a:endParaRPr lang="en-US" altLang="en-US" b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-152400" y="685800"/>
            <a:ext cx="92964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>If she were a bird, she would be a dove.</a:t>
            </a:r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4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2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0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2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3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0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8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6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0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8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0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6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" name="Straight Connector 2"/>
          <p:cNvCxnSpPr/>
          <p:nvPr/>
        </p:nvCxnSpPr>
        <p:spPr>
          <a:xfrm>
            <a:off x="838200" y="1253835"/>
            <a:ext cx="319563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1219200"/>
            <a:ext cx="279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If clause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267200" y="1260765"/>
            <a:ext cx="3733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72051" y="1214735"/>
            <a:ext cx="22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4800" y="1447800"/>
            <a:ext cx="214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Form: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1365" y="1548825"/>
            <a:ext cx="658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86000" y="1548825"/>
            <a:ext cx="50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24137" y="1565565"/>
            <a:ext cx="948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50369" y="1558635"/>
            <a:ext cx="83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48885" y="156556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8432" name="TextBox 18431"/>
          <p:cNvSpPr txBox="1"/>
          <p:nvPr/>
        </p:nvSpPr>
        <p:spPr>
          <a:xfrm>
            <a:off x="3525027" y="1524000"/>
            <a:ext cx="314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(Past simple)</a:t>
            </a:r>
          </a:p>
        </p:txBody>
      </p:sp>
      <p:sp>
        <p:nvSpPr>
          <p:cNvPr id="18433" name="TextBox 18432"/>
          <p:cNvSpPr txBox="1"/>
          <p:nvPr/>
        </p:nvSpPr>
        <p:spPr>
          <a:xfrm>
            <a:off x="5791200" y="1524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</a:p>
        </p:txBody>
      </p:sp>
      <p:sp>
        <p:nvSpPr>
          <p:cNvPr id="18434" name="TextBox 18433"/>
          <p:cNvSpPr txBox="1"/>
          <p:nvPr/>
        </p:nvSpPr>
        <p:spPr>
          <a:xfrm>
            <a:off x="6316368" y="1524000"/>
            <a:ext cx="133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435" name="TextBox 18434"/>
          <p:cNvSpPr txBox="1"/>
          <p:nvPr/>
        </p:nvSpPr>
        <p:spPr>
          <a:xfrm>
            <a:off x="6622465" y="1524000"/>
            <a:ext cx="79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37" name="TextBox 18436"/>
          <p:cNvSpPr txBox="1"/>
          <p:nvPr/>
        </p:nvSpPr>
        <p:spPr>
          <a:xfrm>
            <a:off x="7030573" y="1524000"/>
            <a:ext cx="165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</a:p>
        </p:txBody>
      </p:sp>
      <p:sp>
        <p:nvSpPr>
          <p:cNvPr id="18438" name="TextBox 18437"/>
          <p:cNvSpPr txBox="1"/>
          <p:nvPr/>
        </p:nvSpPr>
        <p:spPr>
          <a:xfrm>
            <a:off x="1852101" y="2768025"/>
            <a:ext cx="39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/should/ could/ might</a:t>
            </a:r>
          </a:p>
        </p:txBody>
      </p:sp>
      <p:sp>
        <p:nvSpPr>
          <p:cNvPr id="18440" name="TextBox 18439"/>
          <p:cNvSpPr txBox="1"/>
          <p:nvPr/>
        </p:nvSpPr>
        <p:spPr>
          <a:xfrm>
            <a:off x="5480102" y="2819400"/>
            <a:ext cx="99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8441" name="TextBox 18440"/>
          <p:cNvSpPr txBox="1"/>
          <p:nvPr/>
        </p:nvSpPr>
        <p:spPr>
          <a:xfrm>
            <a:off x="5920437" y="2768025"/>
            <a:ext cx="244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(bare-inf)</a:t>
            </a:r>
          </a:p>
        </p:txBody>
      </p:sp>
      <p:sp>
        <p:nvSpPr>
          <p:cNvPr id="18442" name="TextBox 18441"/>
          <p:cNvSpPr txBox="1"/>
          <p:nvPr/>
        </p:nvSpPr>
        <p:spPr>
          <a:xfrm>
            <a:off x="304800" y="32252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Using:</a:t>
            </a:r>
          </a:p>
        </p:txBody>
      </p:sp>
      <p:sp>
        <p:nvSpPr>
          <p:cNvPr id="18443" name="TextBox 18442"/>
          <p:cNvSpPr txBox="1"/>
          <p:nvPr/>
        </p:nvSpPr>
        <p:spPr>
          <a:xfrm>
            <a:off x="228601" y="3258741"/>
            <a:ext cx="86867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Câu điều kiện loại 2 dùng để chỉ hành động hay sự việc không thể xảy ra ở hiện tại hoặc tương lai</a:t>
            </a:r>
          </a:p>
          <a:p>
            <a:endParaRPr lang="en-US"/>
          </a:p>
        </p:txBody>
      </p:sp>
      <p:sp>
        <p:nvSpPr>
          <p:cNvPr id="18444" name="TextBox 18443"/>
          <p:cNvSpPr txBox="1"/>
          <p:nvPr/>
        </p:nvSpPr>
        <p:spPr>
          <a:xfrm>
            <a:off x="152400" y="4749225"/>
            <a:ext cx="658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Có thể dùng để chỉ lời khuyên</a:t>
            </a:r>
          </a:p>
        </p:txBody>
      </p:sp>
      <p:sp>
        <p:nvSpPr>
          <p:cNvPr id="18445" name="TextBox 18444"/>
          <p:cNvSpPr txBox="1"/>
          <p:nvPr/>
        </p:nvSpPr>
        <p:spPr>
          <a:xfrm>
            <a:off x="152400" y="5257800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 </a:t>
            </a:r>
            <a:r>
              <a:rPr lang="en-US" sz="32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sz="32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see</a:t>
            </a:r>
            <a:r>
              <a:rPr lang="en-US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doctor immediately.</a:t>
            </a:r>
          </a:p>
          <a:p>
            <a:endParaRPr lang="en-US"/>
          </a:p>
        </p:txBody>
      </p:sp>
      <p:sp>
        <p:nvSpPr>
          <p:cNvPr id="18447" name="Right Arrow 18446"/>
          <p:cNvSpPr/>
          <p:nvPr/>
        </p:nvSpPr>
        <p:spPr>
          <a:xfrm>
            <a:off x="228600" y="5988505"/>
            <a:ext cx="457201" cy="107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8" name="TextBox 18447"/>
          <p:cNvSpPr txBox="1"/>
          <p:nvPr/>
        </p:nvSpPr>
        <p:spPr>
          <a:xfrm>
            <a:off x="682625" y="5739825"/>
            <a:ext cx="823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see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doctor immediately if I </a:t>
            </a:r>
            <a:r>
              <a:rPr lang="en-US" sz="32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788272" y="2032575"/>
            <a:ext cx="1850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7600" y="205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(ed/column 2)</a:t>
            </a:r>
          </a:p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tobe (was/were)</a:t>
            </a:r>
          </a:p>
        </p:txBody>
      </p:sp>
    </p:spTree>
    <p:extLst>
      <p:ext uri="{BB962C8B-B14F-4D97-AF65-F5344CB8AC3E}">
        <p14:creationId xmlns:p14="http://schemas.microsoft.com/office/powerpoint/2010/main" val="1284663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78" grpId="0"/>
      <p:bldP spid="130079" grpId="0" build="p"/>
      <p:bldP spid="6" grpId="0"/>
      <p:bldP spid="57" grpId="0"/>
      <p:bldP spid="59" grpId="0"/>
      <p:bldP spid="61" grpId="0"/>
      <p:bldP spid="63" grpId="0"/>
      <p:bldP spid="18432" grpId="0"/>
      <p:bldP spid="18433" grpId="0"/>
      <p:bldP spid="18434" grpId="0"/>
      <p:bldP spid="18435" grpId="0"/>
      <p:bldP spid="18437" grpId="0"/>
      <p:bldP spid="18438" grpId="0"/>
      <p:bldP spid="18441" grpId="0"/>
      <p:bldP spid="18442" grpId="0"/>
      <p:bldP spid="18443" grpId="0"/>
      <p:bldP spid="18444" grpId="0"/>
      <p:bldP spid="18445" grpId="0"/>
      <p:bldP spid="18447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0"/>
            <a:ext cx="85344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Match </a:t>
            </a: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 If clause in A with a suitable main clause </a:t>
            </a:r>
            <a:r>
              <a:rPr lang="en-US" sz="2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B(EX3).</a:t>
            </a:r>
            <a:endParaRPr lang="en-US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379"/>
              </p:ext>
            </p:extLst>
          </p:nvPr>
        </p:nvGraphicFramePr>
        <p:xfrm>
          <a:off x="228600" y="990600"/>
          <a:ext cx="8610600" cy="520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were you,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What would happen?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wasn’t ill,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I’d look for a new place to live.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there were fewer cars on </a:t>
                      </a:r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the road,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She would join our tree planting activity.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people really cared about the environment,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There would be less pollution.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. If there was no fresh water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in the world</a:t>
                      </a:r>
                      <a:r>
                        <a:rPr lang="en-US" sz="2800" baseline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They wouldn’t dump waste into the lake.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43200" y="1828800"/>
            <a:ext cx="182880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048000" y="2590800"/>
            <a:ext cx="1600200" cy="91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86000" y="3886200"/>
            <a:ext cx="236220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657600" y="4953000"/>
            <a:ext cx="99060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3810000" y="1828800"/>
            <a:ext cx="762000" cy="403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5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5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1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8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9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3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9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7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7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1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9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5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3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8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228600" y="152401"/>
            <a:ext cx="8534400" cy="6397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the verbs in brackets into the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 form (EX 4).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638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If you (be) …………… the president, what you (do) …………………… to help the environment?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2. They get sick so often. If they (exercise) ……………. more, they (be) ………………..  healthier.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3. If I (have) …………… one million US dollars, I (build) ……………….. more parks in our city.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4. Ngoc’s mother is unhappy. If Ngoc (tidy) …………….. her room every day, her mother (not be) ……………… so upset. </a:t>
            </a:r>
          </a:p>
          <a:p>
            <a:pPr marL="514350" indent="-514350"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5. There isn’t a garden at our  house. If there (be) …………, we (grow) ………………… vegetables.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838200"/>
            <a:ext cx="99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  you 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1915180"/>
            <a:ext cx="1752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exercised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2372380"/>
            <a:ext cx="190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would 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819400"/>
            <a:ext cx="1066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352800"/>
            <a:ext cx="2362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 build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375" y="4343400"/>
            <a:ext cx="133002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tidied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810780"/>
            <a:ext cx="216822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wouldn’t  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1" y="5791200"/>
            <a:ext cx="178593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 / were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5877580"/>
            <a:ext cx="2438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would grow</a:t>
            </a:r>
          </a:p>
        </p:txBody>
      </p: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0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52401"/>
            <a:ext cx="8458200" cy="10010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304800" y="76200"/>
            <a:ext cx="815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Write a conditional sentence type 2 for each situation, as in the example (EX 5)</a:t>
            </a:r>
            <a:endParaRPr lang="en-US" sz="3200"/>
          </a:p>
        </p:txBody>
      </p:sp>
      <p:sp>
        <p:nvSpPr>
          <p:cNvPr id="51" name="TextBox 50"/>
          <p:cNvSpPr txBox="1"/>
          <p:nvPr/>
        </p:nvSpPr>
        <p:spPr>
          <a:xfrm>
            <a:off x="304800" y="1143000"/>
            <a:ext cx="8458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1. There are so many billboards in our city. People can not enjoy the view</a:t>
            </a:r>
          </a:p>
          <a:p>
            <a:pPr marL="514350" indent="-514350"/>
            <a:r>
              <a:rPr lang="en-US" sz="3200">
                <a:latin typeface="Times New Roman" pitchFamily="18" charset="0"/>
                <a:cs typeface="Times New Roman" pitchFamily="18" charset="0"/>
              </a:rPr>
              <a:t>2. There is so much light in the city at night. We can not see the stars clearly.</a:t>
            </a:r>
          </a:p>
          <a:p>
            <a:pPr marL="514350" indent="-514350"/>
            <a:r>
              <a:rPr lang="en-US" sz="3200">
                <a:latin typeface="Times New Roman" pitchFamily="18" charset="0"/>
                <a:cs typeface="Times New Roman" pitchFamily="18" charset="0"/>
              </a:rPr>
              <a:t>3. We turn on the heater all the time. We have to pay three million dong for electricity a month.</a:t>
            </a:r>
          </a:p>
          <a:p>
            <a:pPr marL="514350" indent="-514350"/>
            <a:r>
              <a:rPr lang="en-US" sz="3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The karaoke bar makes so much noise almost every night. The residents complain to its owner.</a:t>
            </a:r>
          </a:p>
          <a:p>
            <a:pPr marL="514350" indent="-514350"/>
            <a:r>
              <a:rPr lang="en-US" sz="3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5. She has a headache after work every day. She works in a noisy office.</a:t>
            </a:r>
          </a:p>
          <a:p>
            <a:pPr marL="514350" indent="-51435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1"/>
            <a:ext cx="8610600" cy="640079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1. There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so many billboards in our city. People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can not enjoy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view.</a:t>
            </a:r>
          </a:p>
          <a:p>
            <a:pPr marL="514350" indent="-514350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If t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weren’t so many billboards in our city, people could enjoy the view.</a:t>
            </a: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8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6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4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4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2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0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8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6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1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49"/>
          <p:cNvSpPr txBox="1"/>
          <p:nvPr/>
        </p:nvSpPr>
        <p:spPr>
          <a:xfrm>
            <a:off x="152401" y="0"/>
            <a:ext cx="883602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2. There is so much light in the city at night. We can not see the stars clearly.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If t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wasn’t so much light in the city at night, we could see the stars clearly.</a:t>
            </a:r>
          </a:p>
          <a:p>
            <a:pPr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3. We turn on the heater all the time. We have to pay three million dong for electricity a month.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If w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didn’t turn on the heater all the time, we wouldn’t have to pay three million dong for electricity a month.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The karaoke bar makes so much noise almost every night. The residents complain to its owner.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If the karaoke bar didn’t make so much noise almost every night, the residents wouldn’t complain to its owner.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5. She has a headache after work every day. She works in a noisy office.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She wouldn’t have a headache after work every day if              She didn’t work in a noisy office.</a:t>
            </a:r>
          </a:p>
          <a:p>
            <a:pPr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3399" y="457200"/>
            <a:ext cx="8240713" cy="72253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20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74008"/>
              </p:ext>
            </p:extLst>
          </p:nvPr>
        </p:nvGraphicFramePr>
        <p:xfrm>
          <a:off x="457200" y="1371600"/>
          <a:ext cx="8305800" cy="5257801"/>
        </p:xfrm>
        <a:graphic>
          <a:graphicData uri="http://schemas.openxmlformats.org/drawingml/2006/table">
            <a:tbl>
              <a:tblPr/>
              <a:tblGrid>
                <a:gridCol w="2688878">
                  <a:extLst>
                    <a:ext uri="{9D8B030D-6E8A-4147-A177-3AD203B41FA5}">
                      <a16:colId xmlns:a16="http://schemas.microsoft.com/office/drawing/2014/main" val="2043063344"/>
                    </a:ext>
                  </a:extLst>
                </a:gridCol>
                <a:gridCol w="2774792">
                  <a:extLst>
                    <a:ext uri="{9D8B030D-6E8A-4147-A177-3AD203B41FA5}">
                      <a16:colId xmlns:a16="http://schemas.microsoft.com/office/drawing/2014/main" val="1476405818"/>
                    </a:ext>
                  </a:extLst>
                </a:gridCol>
                <a:gridCol w="2842130">
                  <a:extLst>
                    <a:ext uri="{9D8B030D-6E8A-4147-A177-3AD203B41FA5}">
                      <a16:colId xmlns:a16="http://schemas.microsoft.com/office/drawing/2014/main" val="2816336693"/>
                    </a:ext>
                  </a:extLst>
                </a:gridCol>
              </a:tblGrid>
              <a:tr h="1751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17530646"/>
                  </a:ext>
                </a:extLst>
              </a:tr>
              <a:tr h="1753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20582012"/>
                  </a:ext>
                </a:extLst>
              </a:tr>
              <a:tr h="1751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67691813"/>
                  </a:ext>
                </a:extLst>
              </a:tr>
            </a:tbl>
          </a:graphicData>
        </a:graphic>
      </p:graphicFrame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3200399" y="4876799"/>
            <a:ext cx="2743201" cy="175260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8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3211511" y="4876799"/>
            <a:ext cx="2732089" cy="175260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If I were you,</a:t>
            </a:r>
          </a:p>
        </p:txBody>
      </p:sp>
      <p:sp>
        <p:nvSpPr>
          <p:cNvPr id="2" name="Oval 22"/>
          <p:cNvSpPr>
            <a:spLocks noChangeArrowheads="1"/>
          </p:cNvSpPr>
          <p:nvPr/>
        </p:nvSpPr>
        <p:spPr bwMode="auto">
          <a:xfrm>
            <a:off x="3216275" y="1368425"/>
            <a:ext cx="2632075" cy="171291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2</a:t>
            </a:r>
          </a:p>
        </p:txBody>
      </p:sp>
      <p:sp>
        <p:nvSpPr>
          <p:cNvPr id="3" name="Oval 23"/>
          <p:cNvSpPr>
            <a:spLocks noChangeArrowheads="1"/>
          </p:cNvSpPr>
          <p:nvPr/>
        </p:nvSpPr>
        <p:spPr bwMode="auto">
          <a:xfrm>
            <a:off x="3211510" y="1368424"/>
            <a:ext cx="2636840" cy="167957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If she has time ,</a:t>
            </a:r>
          </a:p>
        </p:txBody>
      </p:sp>
      <p:sp>
        <p:nvSpPr>
          <p:cNvPr id="4" name="Oval 22"/>
          <p:cNvSpPr>
            <a:spLocks noChangeArrowheads="1"/>
          </p:cNvSpPr>
          <p:nvPr/>
        </p:nvSpPr>
        <p:spPr bwMode="auto">
          <a:xfrm>
            <a:off x="457200" y="3092451"/>
            <a:ext cx="2667000" cy="178434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4</a:t>
            </a:r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457201" y="3121027"/>
            <a:ext cx="2655886" cy="17557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world would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be happier</a:t>
            </a:r>
          </a:p>
        </p:txBody>
      </p:sp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5954712" y="1368424"/>
            <a:ext cx="2808288" cy="167957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3</a:t>
            </a: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5954712" y="1368423"/>
            <a:ext cx="2808288" cy="167957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If we feel hungry 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that,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5954712" y="4905375"/>
            <a:ext cx="2808288" cy="172402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9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5954712" y="4905374"/>
            <a:ext cx="2819400" cy="1724025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will help you</a:t>
            </a: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3211511" y="3200401"/>
            <a:ext cx="2732089" cy="167639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5</a:t>
            </a: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3211510" y="3121027"/>
            <a:ext cx="2743202" cy="1755771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would learn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very hard</a:t>
            </a:r>
          </a:p>
        </p:txBody>
      </p:sp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533399" y="1326696"/>
            <a:ext cx="2579689" cy="173717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1</a:t>
            </a: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533399" y="1327150"/>
            <a:ext cx="2590801" cy="17208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If there were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fewer people ill,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6019799" y="3121027"/>
            <a:ext cx="2689223" cy="17557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6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6053136" y="3121025"/>
            <a:ext cx="2655886" cy="175577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 would come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to see you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33399" y="4953000"/>
            <a:ext cx="2503487" cy="160019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7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33399" y="4905375"/>
            <a:ext cx="2579689" cy="172402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will eat some</a:t>
            </a:r>
          </a:p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hamburgers</a:t>
            </a:r>
          </a:p>
        </p:txBody>
      </p:sp>
      <p:sp>
        <p:nvSpPr>
          <p:cNvPr id="2096" name="Text Box 5"/>
          <p:cNvSpPr txBox="1">
            <a:spLocks noChangeArrowheads="1"/>
          </p:cNvSpPr>
          <p:nvPr/>
        </p:nvSpPr>
        <p:spPr bwMode="auto">
          <a:xfrm>
            <a:off x="2286000" y="533400"/>
            <a:ext cx="533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C00000"/>
                </a:solidFill>
              </a:rPr>
              <a:t>GAME: PELMANISM</a:t>
            </a:r>
          </a:p>
        </p:txBody>
      </p: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3" name="Picture 2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55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65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6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63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61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8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9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43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4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1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2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9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6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37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41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9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7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31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5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2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3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8" name="Picture 49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0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1" descr="POINSET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430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119" grpId="0" animBg="1"/>
      <p:bldP spid="4119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2625" y="1836964"/>
            <a:ext cx="8004175" cy="25826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09800" y="838200"/>
            <a:ext cx="4876800" cy="83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83820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81" y="1859281"/>
            <a:ext cx="78943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vocabulary and the conditional sentences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all the exercises </a:t>
            </a:r>
          </a:p>
          <a:p>
            <a:pPr marL="342900" indent="-3429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Prepare: Unit 7 (Communication)</a:t>
            </a: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9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9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2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7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0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1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5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3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9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2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0633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199"/>
            <a:ext cx="8534400" cy="7572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45448" y="1521676"/>
            <a:ext cx="8709336" cy="457432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49"/>
          <p:cNvSpPr txBox="1"/>
          <p:nvPr/>
        </p:nvSpPr>
        <p:spPr>
          <a:xfrm>
            <a:off x="381001" y="457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VOCABULARY 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04800" y="2158425"/>
            <a:ext cx="612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increase (v) : </a:t>
            </a:r>
          </a:p>
        </p:txBody>
      </p:sp>
      <p:sp>
        <p:nvSpPr>
          <p:cNvPr id="57" name="Oval 56"/>
          <p:cNvSpPr/>
          <p:nvPr/>
        </p:nvSpPr>
        <p:spPr>
          <a:xfrm>
            <a:off x="1295400" y="2158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743200" y="2158425"/>
            <a:ext cx="37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tăng lên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001" y="2768025"/>
            <a:ext cx="42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# decrease (v):</a:t>
            </a:r>
          </a:p>
        </p:txBody>
      </p:sp>
      <p:sp>
        <p:nvSpPr>
          <p:cNvPr id="60" name="Oval 59"/>
          <p:cNvSpPr/>
          <p:nvPr/>
        </p:nvSpPr>
        <p:spPr>
          <a:xfrm>
            <a:off x="1524000" y="27680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819400" y="27680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03612"/>
            <a:ext cx="4673696" cy="371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304800" y="3301425"/>
            <a:ext cx="3857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aquatic creatures (n):  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30142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92930" y="334991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38600" y="3301425"/>
            <a:ext cx="353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sinh vật dưới nước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4800" y="3911025"/>
            <a:ext cx="508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reproduce (v):</a:t>
            </a:r>
          </a:p>
        </p:txBody>
      </p:sp>
      <p:sp>
        <p:nvSpPr>
          <p:cNvPr id="68" name="Oval 67"/>
          <p:cNvSpPr/>
          <p:nvPr/>
        </p:nvSpPr>
        <p:spPr>
          <a:xfrm>
            <a:off x="1738745" y="39387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48000" y="39110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lại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4800" y="4520625"/>
            <a:ext cx="365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resident (n):</a:t>
            </a:r>
          </a:p>
        </p:txBody>
      </p:sp>
      <p:sp>
        <p:nvSpPr>
          <p:cNvPr id="73" name="Oval 72"/>
          <p:cNvSpPr/>
          <p:nvPr/>
        </p:nvSpPr>
        <p:spPr>
          <a:xfrm>
            <a:off x="775855" y="454833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514600" y="4520625"/>
            <a:ext cx="366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dân cư</a:t>
            </a:r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57" grpId="0" animBg="1"/>
      <p:bldP spid="58" grpId="0"/>
      <p:bldP spid="59" grpId="0"/>
      <p:bldP spid="60" grpId="0" animBg="1"/>
      <p:bldP spid="61" grpId="0"/>
      <p:bldP spid="63" grpId="0"/>
      <p:bldP spid="64" grpId="0" animBg="1"/>
      <p:bldP spid="65" grpId="1" animBg="1"/>
      <p:bldP spid="66" grpId="0"/>
      <p:bldP spid="67" grpId="0"/>
      <p:bldP spid="68" grpId="2" animBg="1"/>
      <p:bldP spid="69" grpId="0"/>
      <p:bldP spid="71" grpId="0"/>
      <p:bldP spid="73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447" y="1676400"/>
            <a:ext cx="8697566" cy="426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5368" y="152401"/>
            <a:ext cx="8517632" cy="10875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AutoShape 3" descr="9k="/>
          <p:cNvSpPr>
            <a:spLocks noChangeAspect="1" noChangeArrowheads="1"/>
          </p:cNvSpPr>
          <p:nvPr/>
        </p:nvSpPr>
        <p:spPr bwMode="auto">
          <a:xfrm>
            <a:off x="4724400" y="4444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1" name="AutoShape 5" descr="2Q=="/>
          <p:cNvSpPr>
            <a:spLocks noChangeAspect="1" noChangeArrowheads="1"/>
          </p:cNvSpPr>
          <p:nvPr/>
        </p:nvSpPr>
        <p:spPr bwMode="auto">
          <a:xfrm>
            <a:off x="4724400" y="4444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Text Box 13"/>
          <p:cNvSpPr txBox="1">
            <a:spLocks noChangeArrowheads="1"/>
          </p:cNvSpPr>
          <p:nvPr/>
        </p:nvSpPr>
        <p:spPr bwMode="auto">
          <a:xfrm>
            <a:off x="501080" y="282714"/>
            <a:ext cx="8109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* </a:t>
            </a:r>
            <a:r>
              <a:rPr lang="en-US" sz="4000" b="1" u="sng" dirty="0">
                <a:solidFill>
                  <a:srgbClr val="C00000"/>
                </a:solidFill>
                <a:latin typeface="Calibri" pitchFamily="34" charset="0"/>
              </a:rPr>
              <a:t>Checking </a:t>
            </a:r>
            <a:r>
              <a:rPr lang="en-US" sz="4000" b="1" u="sng">
                <a:solidFill>
                  <a:srgbClr val="C00000"/>
                </a:solidFill>
                <a:latin typeface="Calibri" pitchFamily="34" charset="0"/>
              </a:rPr>
              <a:t>: Jumbled words</a:t>
            </a:r>
            <a:endParaRPr lang="en-US" sz="40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831905" y="1901786"/>
            <a:ext cx="446449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i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9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62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72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3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3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70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4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68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5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66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50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60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8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2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6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7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3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4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4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48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46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4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38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42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40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5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01080" y="1859101"/>
            <a:ext cx="4528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1. niceraes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 edecraes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3. auqatci  cearteusr 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4. perordecu </a:t>
            </a: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5. risedetn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1962" y="1836964"/>
            <a:ext cx="314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6639" y="2438400"/>
            <a:ext cx="337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3048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aquatic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5483" y="3635514"/>
            <a:ext cx="3488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426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895600" y="2254704"/>
            <a:ext cx="6768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3048000" y="2849881"/>
            <a:ext cx="6768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>
            <a:off x="4733330" y="3459481"/>
            <a:ext cx="6768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>
            <a:off x="3361730" y="4069081"/>
            <a:ext cx="6768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>
            <a:off x="2895600" y="4678681"/>
            <a:ext cx="6768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0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19600" cy="40698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8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8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6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4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2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6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4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2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9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0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20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4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2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8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6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1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6200" y="4191000"/>
            <a:ext cx="538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weather beautiful or bad?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62600" y="4191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It’s beautiful</a:t>
            </a:r>
          </a:p>
        </p:txBody>
      </p:sp>
      <p:pic>
        <p:nvPicPr>
          <p:cNvPr id="5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399"/>
            <a:ext cx="4419600" cy="40698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5" name="TextBox 54"/>
          <p:cNvSpPr txBox="1"/>
          <p:nvPr/>
        </p:nvSpPr>
        <p:spPr>
          <a:xfrm>
            <a:off x="228600" y="4724400"/>
            <a:ext cx="474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they go 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1400" y="47492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They go on a picnic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" y="51816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weather is beautiful. They go on a picnic</a:t>
            </a:r>
          </a:p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8600" y="5791200"/>
            <a:ext cx="9067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the weather is beautiful, they will go on a picnic.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5" grpId="0"/>
      <p:bldP spid="59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55563" y="1918248"/>
            <a:ext cx="6345437" cy="22727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If </a:t>
            </a: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+ S 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+ V (present simple), </a:t>
            </a:r>
          </a:p>
          <a:p>
            <a:pPr algn="ctr"/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10200" y="1295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Main clause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304800" y="1293812"/>
            <a:ext cx="4267200" cy="158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70788" y="136746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If-clause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4953000" y="1295400"/>
            <a:ext cx="37338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81000" y="1524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Conditional sentence 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81000" y="182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latin typeface="Arial" panose="020B0604020202020204" pitchFamily="34" charset="0"/>
              </a:rPr>
              <a:t>1.Form: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81000" y="4415135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latin typeface="Arial" panose="020B0604020202020204" pitchFamily="34" charset="0"/>
              </a:rPr>
              <a:t>2. Using: </a:t>
            </a:r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9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59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0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57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1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55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2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53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37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0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31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35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2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33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25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9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7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2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52401" y="738426"/>
            <a:ext cx="8762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the weather is beautiful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go on a picnic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200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 + will/</a:t>
            </a:r>
            <a:r>
              <a:rPr lang="en-US" sz="2800" b="1">
                <a:solidFill>
                  <a:srgbClr val="002060"/>
                </a:solidFill>
              </a:rPr>
              <a:t>can/may/ </a:t>
            </a:r>
            <a:r>
              <a:rPr lang="en-US" sz="2800" b="1" dirty="0">
                <a:solidFill>
                  <a:srgbClr val="002060"/>
                </a:solidFill>
              </a:rPr>
              <a:t>+ V (</a:t>
            </a:r>
            <a:r>
              <a:rPr lang="en-US" sz="2800" b="1" dirty="0" err="1">
                <a:solidFill>
                  <a:srgbClr val="002060"/>
                </a:solidFill>
              </a:rPr>
              <a:t>bare_inf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1" y="4343400"/>
            <a:ext cx="88391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           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Câu điều kiện loại 1 dùng để chỉ hành động hay sự việc có thể xảy ra ở hiện tại hoặc tương lai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1998" y="5282625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: If it rains, I will stay at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399" y="5816025"/>
            <a:ext cx="565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will stay at home if it rains.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2625" y="6096000"/>
            <a:ext cx="460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7" grpId="0"/>
      <p:bldP spid="10250" grpId="0"/>
      <p:bldP spid="10253" grpId="0"/>
      <p:bldP spid="10254" grpId="0"/>
      <p:bldP spid="10255" grpId="0"/>
      <p:bldP spid="4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5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7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39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5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7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7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9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3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Title 1"/>
          <p:cNvSpPr txBox="1">
            <a:spLocks/>
          </p:cNvSpPr>
          <p:nvPr/>
        </p:nvSpPr>
        <p:spPr>
          <a:xfrm>
            <a:off x="228600" y="152400"/>
            <a:ext cx="8915400" cy="651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Put the verbs in brackets into the correct form. </a:t>
            </a:r>
            <a:r>
              <a:rPr kumimoji="0" lang="en-US" sz="280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(EX 1) 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8521" y="1118676"/>
            <a:ext cx="8915400" cy="562861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28600" y="1326698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1. If we (recycle)…………………….. more, we (help) …………………….. the Earth.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2. Factories (not dump) …………………….. waste into rivers if the government (fine)……………... ..them heavily.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3. If people (travel) …………………..  to work by bus, there (be) ……………………. fewer car fumes.</a:t>
            </a:r>
          </a:p>
          <a:p>
            <a:pPr marL="514350" indent="-514350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4. We (save) ……………….…. thousands of trees if we </a:t>
            </a:r>
          </a:p>
          <a:p>
            <a:pPr marL="514350" indent="-514350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(not waste) …………………… paper.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5. If we (use)…………………… water carefully, more people (have) ……………………. fresh water.</a:t>
            </a:r>
          </a:p>
          <a:p>
            <a:pPr marL="514350" indent="-514350">
              <a:buAutoNum type="arabicPeriod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24639" y="1279752"/>
            <a:ext cx="2237523" cy="50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086100" y="1295400"/>
            <a:ext cx="16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recycle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19200" y="1752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help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733800" y="2133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not/won’t dump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81600" y="2590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fines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47655" y="3429000"/>
            <a:ext cx="143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travel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be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514600" y="4267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save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209800" y="472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don’t waste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667000" y="5105400"/>
            <a:ext cx="97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600325" y="5562600"/>
            <a:ext cx="166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will have</a:t>
            </a:r>
          </a:p>
        </p:txBody>
      </p:sp>
    </p:spTree>
    <p:extLst>
      <p:ext uri="{BB962C8B-B14F-4D97-AF65-F5344CB8AC3E}">
        <p14:creationId xmlns:p14="http://schemas.microsoft.com/office/powerpoint/2010/main" val="6200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1" animBg="1"/>
      <p:bldP spid="93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458200" cy="91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533399" y="0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Combine each pair of sentences to make a conditional sentences type 1. (EX 2)</a:t>
            </a:r>
            <a:endParaRPr lang="en-US" sz="3200"/>
          </a:p>
        </p:txBody>
      </p:sp>
      <p:sp>
        <p:nvSpPr>
          <p:cNvPr id="51" name="TextBox 50"/>
          <p:cNvSpPr txBox="1"/>
          <p:nvPr/>
        </p:nvSpPr>
        <p:spPr>
          <a:xfrm>
            <a:off x="381000" y="914400"/>
            <a:ext cx="82296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1. Students are more aware of protecting the  environment. Teachers teach  environmental issues at school.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2. Light pollution happens. Animals change their behaviour patterns.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3. The levels of radioactive pollution decrease. We switch from nuclear power to renewable energy sources.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4. The water temperature increases. Some aquatic creatures are unable to reproduce.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5. People get more diseases. The water is contaminated.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458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533399" y="0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Combine each pair of sentences to make a conditional sentences type 1.</a:t>
            </a: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1" y="990600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Students are more aware of protecting the  environment. Teachers teach  environmental issues at school.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9C493E6-CD74-4671-B045-3D05997E0B4C}"/>
              </a:ext>
            </a:extLst>
          </p:cNvPr>
          <p:cNvSpPr txBox="1">
            <a:spLocks/>
          </p:cNvSpPr>
          <p:nvPr/>
        </p:nvSpPr>
        <p:spPr>
          <a:xfrm>
            <a:off x="76200" y="1905820"/>
            <a:ext cx="9068595" cy="1034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Students will be more aware of protecting the environment if teachers teach environmental issues at school.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70651F-BDF8-4951-AAF7-8B1E8E745D7D}"/>
              </a:ext>
            </a:extLst>
          </p:cNvPr>
          <p:cNvSpPr txBox="1"/>
          <p:nvPr/>
        </p:nvSpPr>
        <p:spPr>
          <a:xfrm>
            <a:off x="163152" y="2971800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Light pollution happens. Animals change their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patterns.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D4B732F-BFC6-4F7D-A9C2-AB4BF4FEB5AA}"/>
              </a:ext>
            </a:extLst>
          </p:cNvPr>
          <p:cNvSpPr txBox="1">
            <a:spLocks/>
          </p:cNvSpPr>
          <p:nvPr/>
        </p:nvSpPr>
        <p:spPr>
          <a:xfrm>
            <a:off x="152400" y="3886200"/>
            <a:ext cx="8686798" cy="917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When/ If light pollution happens, animals will change their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patterns.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87D7F3-F279-4CA9-9DFA-FA05DBCC933C}"/>
              </a:ext>
            </a:extLst>
          </p:cNvPr>
          <p:cNvSpPr txBox="1"/>
          <p:nvPr/>
        </p:nvSpPr>
        <p:spPr>
          <a:xfrm>
            <a:off x="114300" y="4800600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The levels of radioactive pollution decrease. We switch from nuclear power to renewable energy sources.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3C6D917C-D3E0-44FA-B77A-ADC84FEF35AD}"/>
              </a:ext>
            </a:extLst>
          </p:cNvPr>
          <p:cNvSpPr txBox="1">
            <a:spLocks/>
          </p:cNvSpPr>
          <p:nvPr/>
        </p:nvSpPr>
        <p:spPr>
          <a:xfrm>
            <a:off x="152400" y="5715000"/>
            <a:ext cx="8839200" cy="99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The levels of radioactive pollution will decrease if we switch from nuclear power to renewable energy sources.</a:t>
            </a:r>
          </a:p>
        </p:txBody>
      </p:sp>
    </p:spTree>
    <p:extLst>
      <p:ext uri="{BB962C8B-B14F-4D97-AF65-F5344CB8AC3E}">
        <p14:creationId xmlns:p14="http://schemas.microsoft.com/office/powerpoint/2010/main" val="19556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0" grpId="0" animBg="1"/>
      <p:bldP spid="52" grpId="0"/>
      <p:bldP spid="53" grpId="0" animBg="1"/>
      <p:bldP spid="54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76200"/>
            <a:ext cx="8458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2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37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4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4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4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4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3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3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3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8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2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2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2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1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1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" name="Picture 49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0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1" descr="POINSET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/>
          <p:nvPr/>
        </p:nvSpPr>
        <p:spPr>
          <a:xfrm>
            <a:off x="533399" y="0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Combine each pair of sentences to make a conditional sentences type 1.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01" y="1179493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The water temperature increases. Some aquatic creatures are unable to reproduce.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0416F7-6D04-4060-8902-156A4F674838}"/>
              </a:ext>
            </a:extLst>
          </p:cNvPr>
          <p:cNvSpPr txBox="1"/>
          <p:nvPr/>
        </p:nvSpPr>
        <p:spPr>
          <a:xfrm>
            <a:off x="304801" y="3591580"/>
            <a:ext cx="899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People get more diseases. The water is contaminated.</a:t>
            </a:r>
            <a:endParaRPr lang="en-US" sz="1600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D236C13-D45D-473E-84B4-C6418FE84024}"/>
              </a:ext>
            </a:extLst>
          </p:cNvPr>
          <p:cNvSpPr txBox="1">
            <a:spLocks/>
          </p:cNvSpPr>
          <p:nvPr/>
        </p:nvSpPr>
        <p:spPr>
          <a:xfrm>
            <a:off x="130820" y="2197143"/>
            <a:ext cx="9144000" cy="1158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If the water temperature increases, some aquatic creatures will be unable to reproduce.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FE60D27-FB99-4B80-93B7-619B7FE8EAAA}"/>
              </a:ext>
            </a:extLst>
          </p:cNvPr>
          <p:cNvSpPr txBox="1">
            <a:spLocks/>
          </p:cNvSpPr>
          <p:nvPr/>
        </p:nvSpPr>
        <p:spPr>
          <a:xfrm>
            <a:off x="76200" y="4549951"/>
            <a:ext cx="9144000" cy="10888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will get more diseases if the water is contaminated.</a:t>
            </a:r>
          </a:p>
        </p:txBody>
      </p:sp>
    </p:spTree>
    <p:extLst>
      <p:ext uri="{BB962C8B-B14F-4D97-AF65-F5344CB8AC3E}">
        <p14:creationId xmlns:p14="http://schemas.microsoft.com/office/powerpoint/2010/main" val="3581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0" grpId="0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1464</Words>
  <Application>Microsoft Office PowerPoint</Application>
  <PresentationFormat>On-screen Show (4:3)</PresentationFormat>
  <Paragraphs>189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Conditional sentence type 2</vt:lpstr>
      <vt:lpstr>1. Match an If clause in A with a suitable main clause in B(EX3).</vt:lpstr>
      <vt:lpstr>2. Put the verbs in brackets into the correct form (EX 4).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Pollution Period 57: A Closer Look 2</dc:title>
  <dc:creator>AIC</dc:creator>
  <cp:lastModifiedBy>nguyen jerry</cp:lastModifiedBy>
  <cp:revision>175</cp:revision>
  <dcterms:created xsi:type="dcterms:W3CDTF">2017-01-13T13:15:35Z</dcterms:created>
  <dcterms:modified xsi:type="dcterms:W3CDTF">2023-03-27T15:47:51Z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2023-01-27T02:43:41Z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bd6de796-2b04-42ee-ac80-caf81b2c391f</vt:lpwstr>
  </property>
  <property fmtid="{D5CDD505-2E9C-101B-9397-08002B2CF9AE}" pid="7" name="MSIP_Label_defa4170-0d19-0005-0004-bc88714345d2_ActionId">
    <vt:lpwstr>0f31e4f3-c967-4db6-aa52-fa89a46868a2</vt:lpwstr>
  </property>
  <property fmtid="{D5CDD505-2E9C-101B-9397-08002B2CF9AE}" pid="8" name="MSIP_Label_defa4170-0d19-0005-0004-bc88714345d2_ContentBits">
    <vt:lpwstr>0</vt:lpwstr>
  </property>
</Properties>
</file>